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0" r:id="rId1"/>
  </p:sldMasterIdLst>
  <p:notesMasterIdLst>
    <p:notesMasterId r:id="rId27"/>
  </p:notesMasterIdLst>
  <p:sldIdLst>
    <p:sldId id="406" r:id="rId2"/>
    <p:sldId id="431" r:id="rId3"/>
    <p:sldId id="472" r:id="rId4"/>
    <p:sldId id="347" r:id="rId5"/>
    <p:sldId id="401" r:id="rId6"/>
    <p:sldId id="396" r:id="rId7"/>
    <p:sldId id="397" r:id="rId8"/>
    <p:sldId id="385" r:id="rId9"/>
    <p:sldId id="433" r:id="rId10"/>
    <p:sldId id="326" r:id="rId11"/>
    <p:sldId id="434" r:id="rId12"/>
    <p:sldId id="436" r:id="rId13"/>
    <p:sldId id="437" r:id="rId14"/>
    <p:sldId id="438" r:id="rId15"/>
    <p:sldId id="439" r:id="rId16"/>
    <p:sldId id="440" r:id="rId17"/>
    <p:sldId id="451" r:id="rId18"/>
    <p:sldId id="495" r:id="rId19"/>
    <p:sldId id="496" r:id="rId20"/>
    <p:sldId id="498" r:id="rId21"/>
    <p:sldId id="499" r:id="rId22"/>
    <p:sldId id="502" r:id="rId23"/>
    <p:sldId id="503" r:id="rId24"/>
    <p:sldId id="500" r:id="rId25"/>
    <p:sldId id="428" r:id="rId2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pitchFamily="34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pitchFamily="34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pitchFamily="34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pitchFamily="34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CEF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06" autoAdjust="0"/>
    <p:restoredTop sz="94624" autoAdjust="0"/>
  </p:normalViewPr>
  <p:slideViewPr>
    <p:cSldViewPr>
      <p:cViewPr varScale="1">
        <p:scale>
          <a:sx n="109" d="100"/>
          <a:sy n="109" d="100"/>
        </p:scale>
        <p:origin x="172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5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21859B4-5305-457A-B81C-AF15C963829C}" type="datetimeFigureOut">
              <a:rPr lang="es-CL"/>
              <a:pPr>
                <a:defRPr/>
              </a:pPr>
              <a:t>08-04-2025</a:t>
            </a:fld>
            <a:endParaRPr lang="es-CL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CL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CL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460D03BD-E83B-4EBC-A61D-6E307E33D804}" type="slidenum">
              <a:rPr lang="es-CL" altLang="es-ES"/>
              <a:pPr>
                <a:defRPr/>
              </a:pPr>
              <a:t>‹Nº›</a:t>
            </a:fld>
            <a:endParaRPr lang="es-CL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es-CL" altLang="es-ES">
                <a:latin typeface="Arial" pitchFamily="34" charset="0"/>
                <a:ea typeface="MS PGothic" pitchFamily="34" charset="-128"/>
              </a:rPr>
              <a:t>ANTES DE COMENZAR Y CONTINUANDO CON LAS PALABRAS DE NUESTRO DIRECTOR, LES DOY LA MAS CORDIAL BIENVENIDA A ESTE NUEVO AÑO ESCOLAR.</a:t>
            </a:r>
          </a:p>
          <a:p>
            <a:pPr algn="just" eaLnBrk="1" hangingPunct="1"/>
            <a:endParaRPr lang="es-CL" altLang="es-ES">
              <a:latin typeface="Arial" pitchFamily="34" charset="0"/>
              <a:ea typeface="MS PGothic" pitchFamily="34" charset="-128"/>
            </a:endParaRPr>
          </a:p>
          <a:p>
            <a:pPr algn="just" eaLnBrk="1" hangingPunct="1"/>
            <a:r>
              <a:rPr lang="es-CL" altLang="es-ES">
                <a:latin typeface="Arial" pitchFamily="34" charset="0"/>
                <a:ea typeface="MS PGothic" pitchFamily="34" charset="-128"/>
              </a:rPr>
              <a:t>EN EL ÁMBITO PERSONAL ES UN VERDADERO PRIVILEGIO Y ORGULLO PERTENECER A ESTE GRUPO SELECTO DE PROFESIONALES, Y OCUPAR EL CARGO DE INSPECTOR GENERAL CON QUE ME HAN HONRADO NUESTROS SUPERIORES.</a:t>
            </a:r>
          </a:p>
          <a:p>
            <a:pPr algn="just" eaLnBrk="1" hangingPunct="1"/>
            <a:endParaRPr lang="es-CL" altLang="es-ES">
              <a:latin typeface="Arial" pitchFamily="34" charset="0"/>
              <a:ea typeface="MS PGothic" pitchFamily="34" charset="-128"/>
            </a:endParaRPr>
          </a:p>
          <a:p>
            <a:pPr algn="just" eaLnBrk="1" hangingPunct="1"/>
            <a:endParaRPr lang="es-CL" altLang="es-ES">
              <a:latin typeface="Arial" pitchFamily="34" charset="0"/>
              <a:ea typeface="MS PGothic" pitchFamily="34" charset="-128"/>
            </a:endParaRPr>
          </a:p>
          <a:p>
            <a:pPr algn="just" eaLnBrk="1" hangingPunct="1"/>
            <a:endParaRPr lang="es-CL" altLang="es-ES">
              <a:latin typeface="Arial" pitchFamily="34" charset="0"/>
              <a:ea typeface="MS PGothic" pitchFamily="34" charset="-128"/>
            </a:endParaRPr>
          </a:p>
          <a:p>
            <a:pPr algn="just" eaLnBrk="1" hangingPunct="1"/>
            <a:endParaRPr lang="es-CL" altLang="es-ES">
              <a:latin typeface="Arial" pitchFamily="34" charset="0"/>
              <a:ea typeface="MS PGothic" pitchFamily="34" charset="-128"/>
            </a:endParaRPr>
          </a:p>
          <a:p>
            <a:pPr eaLnBrk="1" hangingPunct="1"/>
            <a:endParaRPr lang="es-CL" altLang="es-ES">
              <a:latin typeface="Arial" pitchFamily="34" charset="0"/>
              <a:ea typeface="MS PGothic" pitchFamily="34" charset="-128"/>
            </a:endParaRPr>
          </a:p>
          <a:p>
            <a:pPr eaLnBrk="1" hangingPunct="1"/>
            <a:endParaRPr lang="es-CL" altLang="es-ES">
              <a:latin typeface="Arial" pitchFamily="34" charset="0"/>
              <a:ea typeface="MS PGothic" pitchFamily="34" charset="-128"/>
            </a:endParaRPr>
          </a:p>
          <a:p>
            <a:pPr eaLnBrk="1" hangingPunct="1"/>
            <a:endParaRPr lang="es-CL" altLang="es-ES"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3379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5DFF174A-3E2A-42DD-8253-D4F86588A0F2}" type="slidenum">
              <a:rPr lang="es-ES_tradnl" altLang="es-ES" smtClean="0">
                <a:latin typeface="Arial" pitchFamily="34" charset="0"/>
                <a:ea typeface="MS PGothic" pitchFamily="34" charset="-128"/>
              </a:rPr>
              <a:pPr>
                <a:defRPr/>
              </a:pPr>
              <a:t>1</a:t>
            </a:fld>
            <a:endParaRPr lang="es-ES_tradnl" altLang="es-ES">
              <a:latin typeface="Arial" pitchFamily="34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7616CF2-0BD9-4F12-8002-046F095D73A0}" type="slidenum">
              <a:rPr lang="es-ES" altLang="es-ES" smtClean="0">
                <a:latin typeface="Times New Roman" pitchFamily="18" charset="0"/>
                <a:cs typeface="Arial" pitchFamily="34" charset="0"/>
              </a:rPr>
              <a:pPr/>
              <a:t>2</a:t>
            </a:fld>
            <a:endParaRPr lang="es-ES" altLang="es-ES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CL" altLang="es-ES">
                <a:latin typeface="Arial" pitchFamily="34" charset="0"/>
                <a:cs typeface="Arial" pitchFamily="34" charset="0"/>
              </a:rPr>
              <a:t>ENTRANDO EN MATERIA LA AGENDA DE LA INFORMACIÓN QUE LES DARÉ A CONOCER ES LA QUE APRECIAN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9D558140-D54A-4B59-954A-4F6CF1456A1F}" type="slidenum">
              <a:rPr lang="es-ES" altLang="es-ES" smtClean="0">
                <a:latin typeface="Times New Roman" pitchFamily="18" charset="0"/>
              </a:rPr>
              <a:pPr>
                <a:defRPr/>
              </a:pPr>
              <a:t>6</a:t>
            </a:fld>
            <a:endParaRPr lang="es-ES" altLang="es-ES">
              <a:latin typeface="Times New Roman" pitchFamily="18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CL" altLang="es-ES">
                <a:latin typeface="Arial" pitchFamily="34" charset="0"/>
                <a:cs typeface="Arial" pitchFamily="34" charset="0"/>
              </a:rPr>
              <a:t>ENTRANDO EN MATERIA LA AGENDA DE LA INFORMACIÓN QUE LES DARÉ A CONOCER ES LA QUE APRECIAN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634376E8-5381-4820-8860-F0018331029D}" type="slidenum">
              <a:rPr lang="es-ES" altLang="es-ES" smtClean="0">
                <a:latin typeface="Times New Roman" pitchFamily="18" charset="0"/>
              </a:rPr>
              <a:pPr>
                <a:defRPr/>
              </a:pPr>
              <a:t>7</a:t>
            </a:fld>
            <a:endParaRPr lang="es-ES" altLang="es-ES">
              <a:latin typeface="Times New Roman" pitchFamily="18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CL" altLang="es-ES">
                <a:latin typeface="Arial" pitchFamily="34" charset="0"/>
                <a:cs typeface="Arial" pitchFamily="34" charset="0"/>
              </a:rPr>
              <a:t>ENTRANDO EN MATERIA LA AGENDA DE LA INFORMACIÓN QUE LES DARÉ A CONOCER ES LA QUE APRECIAN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A9A003F-7EF0-438A-BE10-2748C41C05F8}" type="slidenum">
              <a:rPr lang="es-ES" altLang="es-ES" smtClean="0">
                <a:latin typeface="Times New Roman" pitchFamily="18" charset="0"/>
                <a:cs typeface="Arial" pitchFamily="34" charset="0"/>
              </a:rPr>
              <a:pPr/>
              <a:t>10</a:t>
            </a:fld>
            <a:endParaRPr lang="es-ES" altLang="es-ES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CL" altLang="es-ES">
                <a:latin typeface="Arial" pitchFamily="34" charset="0"/>
                <a:cs typeface="Arial" pitchFamily="34" charset="0"/>
              </a:rPr>
              <a:t>ENTRANDO EN MATERIA LA AGENDA DE LA INFORMACIÓN QUE LES DARÉ A CONOCER ES LA QUE APRECIAN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16CD0B16-AD17-4395-9C07-704B67C2CE4F}" type="slidenum">
              <a:rPr lang="es-ES" altLang="es-ES" smtClean="0">
                <a:latin typeface="Times New Roman" pitchFamily="18" charset="0"/>
              </a:rPr>
              <a:pPr>
                <a:defRPr/>
              </a:pPr>
              <a:t>11</a:t>
            </a:fld>
            <a:endParaRPr lang="es-ES" altLang="es-ES">
              <a:latin typeface="Times New Roman" pitchFamily="18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CL" altLang="es-ES">
                <a:latin typeface="Arial" pitchFamily="34" charset="0"/>
                <a:cs typeface="Arial" pitchFamily="34" charset="0"/>
              </a:rPr>
              <a:t>ENTRANDO EN MATERIA LA AGENDA DE LA INFORMACIÓN QUE LES DARÉ A CONOCER ES LA QUE APRECIAN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s-ES"/>
          </a:p>
        </p:txBody>
      </p:sp>
      <p:sp>
        <p:nvSpPr>
          <p:cNvPr id="40964" name="3 Marcador de número de diapositiva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A2DC939-7C0C-452E-B14A-37B5306CDC64}" type="slidenum">
              <a:rPr lang="en-US" altLang="es-ES" smtClean="0">
                <a:latin typeface="Times New Roman" pitchFamily="18" charset="0"/>
                <a:cs typeface="Arial" pitchFamily="34" charset="0"/>
              </a:rPr>
              <a:pPr/>
              <a:t>25</a:t>
            </a:fld>
            <a:endParaRPr lang="en-US" altLang="es-ES">
              <a:latin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/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/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/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BECCB-8DC8-4D86-8DA4-295CCF3B4D4F}" type="datetimeFigureOut">
              <a:rPr lang="es-CL"/>
              <a:pPr>
                <a:defRPr/>
              </a:pPr>
              <a:t>08-04-2025</a:t>
            </a:fld>
            <a:endParaRPr lang="es-CL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3DB65-6E45-412E-8DC8-18D828C15BAA}" type="slidenum">
              <a:rPr lang="es-CL" altLang="es-ES"/>
              <a:pPr>
                <a:defRPr/>
              </a:pPr>
              <a:t>‹Nº›</a:t>
            </a:fld>
            <a:endParaRPr lang="es-CL" alt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30AAD-5424-421F-9058-C218F0F7D0E9}" type="datetimeFigureOut">
              <a:rPr lang="es-CL"/>
              <a:pPr>
                <a:defRPr/>
              </a:pPr>
              <a:t>08-04-2025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CC012-9337-4FA8-B612-FD1083185B46}" type="slidenum">
              <a:rPr lang="es-CL" altLang="es-ES"/>
              <a:pPr>
                <a:defRPr/>
              </a:pPr>
              <a:t>‹Nº›</a:t>
            </a:fld>
            <a:endParaRPr lang="es-CL" alt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rgbClr val="59AAF2"/>
                </a:solidFill>
                <a:latin typeface="Arial" panose="020B0604020202020204" pitchFamily="34" charset="0"/>
                <a:cs typeface="+mn-cs"/>
              </a:rPr>
              <a:t>“</a:t>
            </a:r>
          </a:p>
        </p:txBody>
      </p:sp>
      <p:sp>
        <p:nvSpPr>
          <p:cNvPr id="6" name="TextBox 24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rgbClr val="59AAF2"/>
                </a:solidFill>
                <a:latin typeface="Arial" panose="020B0604020202020204" pitchFamily="34" charset="0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5EAD1-704F-4ABC-B25E-C5A3DE9481D9}" type="datetimeFigureOut">
              <a:rPr lang="es-CL"/>
              <a:pPr>
                <a:defRPr/>
              </a:pPr>
              <a:t>08-04-2025</a:t>
            </a:fld>
            <a:endParaRPr lang="es-CL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534CE-B892-4C2C-A44B-BA25CA44E00B}" type="slidenum">
              <a:rPr lang="es-CL" altLang="es-ES"/>
              <a:pPr>
                <a:defRPr/>
              </a:pPr>
              <a:t>‹Nº›</a:t>
            </a:fld>
            <a:endParaRPr lang="es-CL" alt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8EBAD-DC5B-45A0-98A8-D0E918216006}" type="datetimeFigureOut">
              <a:rPr lang="es-CL"/>
              <a:pPr>
                <a:defRPr/>
              </a:pPr>
              <a:t>08-04-2025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FF5CE4-852A-40D3-B05B-278BBE6A89EF}" type="slidenum">
              <a:rPr lang="es-CL" altLang="es-ES"/>
              <a:pPr>
                <a:defRPr/>
              </a:pPr>
              <a:t>‹Nº›</a:t>
            </a:fld>
            <a:endParaRPr lang="es-CL" altLang="es-E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rgbClr val="59AAF2"/>
                </a:solidFill>
                <a:latin typeface="Arial" panose="020B0604020202020204" pitchFamily="34" charset="0"/>
                <a:cs typeface="+mn-cs"/>
              </a:rPr>
              <a:t>“</a:t>
            </a:r>
          </a:p>
        </p:txBody>
      </p:sp>
      <p:sp>
        <p:nvSpPr>
          <p:cNvPr id="6" name="TextBox 24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rgbClr val="59AAF2"/>
                </a:solidFill>
                <a:latin typeface="Arial" panose="020B0604020202020204" pitchFamily="34" charset="0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05517-B626-4739-B661-327905EAB561}" type="datetimeFigureOut">
              <a:rPr lang="es-CL"/>
              <a:pPr>
                <a:defRPr/>
              </a:pPr>
              <a:t>08-04-2025</a:t>
            </a:fld>
            <a:endParaRPr lang="es-CL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3A341-6743-4169-8C6C-5A993419B3F0}" type="slidenum">
              <a:rPr lang="es-CL" altLang="es-ES"/>
              <a:pPr>
                <a:defRPr/>
              </a:pPr>
              <a:t>‹Nº›</a:t>
            </a:fld>
            <a:endParaRPr lang="es-CL" altLang="es-E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4EBC1C-38F3-4AE2-8600-037291AF0A5D}" type="datetimeFigureOut">
              <a:rPr lang="es-CL"/>
              <a:pPr>
                <a:defRPr/>
              </a:pPr>
              <a:t>08-04-2025</a:t>
            </a:fld>
            <a:endParaRPr lang="es-C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E7911-E8F6-4101-A62E-D0E884A93CA3}" type="slidenum">
              <a:rPr lang="es-CL" altLang="es-ES"/>
              <a:pPr>
                <a:defRPr/>
              </a:pPr>
              <a:t>‹Nº›</a:t>
            </a:fld>
            <a:endParaRPr lang="es-CL" altLang="es-E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BA224-CBE7-43E9-9DBF-173B5CC01738}" type="datetimeFigureOut">
              <a:rPr lang="es-CL"/>
              <a:pPr>
                <a:defRPr/>
              </a:pPr>
              <a:t>08-04-2025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7950F-A979-451E-AF22-EF3C277F8D76}" type="slidenum">
              <a:rPr lang="es-CL" altLang="es-ES"/>
              <a:pPr>
                <a:defRPr/>
              </a:pPr>
              <a:t>‹Nº›</a:t>
            </a:fld>
            <a:endParaRPr lang="es-CL" altLang="es-E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E9E89D-4634-4011-9057-285990F60E0C}" type="datetimeFigureOut">
              <a:rPr lang="es-CL"/>
              <a:pPr>
                <a:defRPr/>
              </a:pPr>
              <a:t>08-04-2025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0D0BE-0E14-48B0-9133-E7BB1C6C45B9}" type="slidenum">
              <a:rPr lang="es-CL" altLang="es-ES"/>
              <a:pPr>
                <a:defRPr/>
              </a:pPr>
              <a:t>‹Nº›</a:t>
            </a:fld>
            <a:endParaRPr lang="es-CL" alt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F51AD-7C2D-4C2C-A99A-504FEA9FBEE1}" type="datetimeFigureOut">
              <a:rPr lang="es-CL"/>
              <a:pPr>
                <a:defRPr/>
              </a:pPr>
              <a:t>08-04-2025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861439-23E1-4AC2-AA3F-50478E798904}" type="slidenum">
              <a:rPr lang="es-CL" altLang="es-ES"/>
              <a:pPr>
                <a:defRPr/>
              </a:pPr>
              <a:t>‹Nº›</a:t>
            </a:fld>
            <a:endParaRPr lang="es-CL" alt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72502-ED24-40F7-9926-475701A47BAD}" type="datetimeFigureOut">
              <a:rPr lang="es-CL"/>
              <a:pPr>
                <a:defRPr/>
              </a:pPr>
              <a:t>08-04-2025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37CA5-3E0C-4021-9425-6EB127D68B50}" type="slidenum">
              <a:rPr lang="es-CL" altLang="es-ES"/>
              <a:pPr>
                <a:defRPr/>
              </a:pPr>
              <a:t>‹Nº›</a:t>
            </a:fld>
            <a:endParaRPr lang="es-CL" alt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0B8A7-CF66-4369-BAFB-E5EEB2FEBA0E}" type="datetimeFigureOut">
              <a:rPr lang="es-CL"/>
              <a:pPr>
                <a:defRPr/>
              </a:pPr>
              <a:t>08-04-2025</a:t>
            </a:fld>
            <a:endParaRPr lang="es-C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4CB36-17AE-44BB-870C-9C11F0ACC4A9}" type="slidenum">
              <a:rPr lang="es-CL" altLang="es-ES"/>
              <a:pPr>
                <a:defRPr/>
              </a:pPr>
              <a:t>‹Nº›</a:t>
            </a:fld>
            <a:endParaRPr lang="es-CL" alt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C5A67-F902-4B51-A4EE-487DA16B0314}" type="datetimeFigureOut">
              <a:rPr lang="es-CL"/>
              <a:pPr>
                <a:defRPr/>
              </a:pPr>
              <a:t>08-04-2025</a:t>
            </a:fld>
            <a:endParaRPr lang="es-CL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F9747-5C02-4B9E-8E43-F36C7744397E}" type="slidenum">
              <a:rPr lang="es-CL" altLang="es-ES"/>
              <a:pPr>
                <a:defRPr/>
              </a:pPr>
              <a:t>‹Nº›</a:t>
            </a:fld>
            <a:endParaRPr lang="es-CL" alt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417F7-259A-413E-9B39-DAB9865C9BD9}" type="datetimeFigureOut">
              <a:rPr lang="es-CL"/>
              <a:pPr>
                <a:defRPr/>
              </a:pPr>
              <a:t>08-04-2025</a:t>
            </a:fld>
            <a:endParaRPr lang="es-C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7543D-E723-4F18-BD88-DC11E0101852}" type="slidenum">
              <a:rPr lang="es-CL" altLang="es-ES"/>
              <a:pPr>
                <a:defRPr/>
              </a:pPr>
              <a:t>‹Nº›</a:t>
            </a:fld>
            <a:endParaRPr lang="es-CL" alt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D816C-9CFC-4548-9BD3-09574D2E93C0}" type="datetimeFigureOut">
              <a:rPr lang="es-CL"/>
              <a:pPr>
                <a:defRPr/>
              </a:pPr>
              <a:t>08-04-2025</a:t>
            </a:fld>
            <a:endParaRPr lang="es-CL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D5555-87AF-45E7-966F-DAC4BB2CB1BC}" type="slidenum">
              <a:rPr lang="es-CL" altLang="es-ES"/>
              <a:pPr>
                <a:defRPr/>
              </a:pPr>
              <a:t>‹Nº›</a:t>
            </a:fld>
            <a:endParaRPr lang="es-CL" alt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0C6D63-B2AE-4C44-81C6-C74082C6CE2F}" type="datetimeFigureOut">
              <a:rPr lang="es-CL"/>
              <a:pPr>
                <a:defRPr/>
              </a:pPr>
              <a:t>08-04-2025</a:t>
            </a:fld>
            <a:endParaRPr lang="es-C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094DB-A794-479B-BDE8-BA366F807045}" type="slidenum">
              <a:rPr lang="es-CL" altLang="es-ES"/>
              <a:pPr>
                <a:defRPr/>
              </a:pPr>
              <a:t>‹Nº›</a:t>
            </a:fld>
            <a:endParaRPr lang="es-CL" alt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E3E17A-A0F5-4E69-95DE-C5A5FDFF6275}" type="datetimeFigureOut">
              <a:rPr lang="es-CL"/>
              <a:pPr>
                <a:defRPr/>
              </a:pPr>
              <a:t>08-04-2025</a:t>
            </a:fld>
            <a:endParaRPr lang="es-C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4ADBD-4CBF-4873-B9B7-C7D5878131B5}" type="slidenum">
              <a:rPr lang="es-CL" altLang="es-ES"/>
              <a:pPr>
                <a:defRPr/>
              </a:pPr>
              <a:t>‹Nº›</a:t>
            </a:fld>
            <a:endParaRPr lang="es-CL" alt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6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051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Editar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095ECAB-456F-497F-85F8-0E89E255BB95}" type="datetimeFigureOut">
              <a:rPr lang="es-CL"/>
              <a:pPr>
                <a:defRPr/>
              </a:pPr>
              <a:t>08-04-2025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chemeClr val="accent1"/>
                </a:solidFill>
                <a:cs typeface="+mn-cs"/>
              </a:defRPr>
            </a:lvl1pPr>
          </a:lstStyle>
          <a:p>
            <a:pPr>
              <a:defRPr/>
            </a:pPr>
            <a:fld id="{292072C0-2AB0-43FA-8BF6-4D540893C90B}" type="slidenum">
              <a:rPr lang="es-CL" altLang="es-ES"/>
              <a:pPr>
                <a:defRPr/>
              </a:pPr>
              <a:t>‹Nº›</a:t>
            </a:fld>
            <a:endParaRPr lang="es-CL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3" r:id="rId1"/>
    <p:sldLayoutId id="2147484150" r:id="rId2"/>
    <p:sldLayoutId id="2147484151" r:id="rId3"/>
    <p:sldLayoutId id="2147484152" r:id="rId4"/>
    <p:sldLayoutId id="2147484153" r:id="rId5"/>
    <p:sldLayoutId id="2147484154" r:id="rId6"/>
    <p:sldLayoutId id="2147484155" r:id="rId7"/>
    <p:sldLayoutId id="2147484156" r:id="rId8"/>
    <p:sldLayoutId id="2147484157" r:id="rId9"/>
    <p:sldLayoutId id="2147484158" r:id="rId10"/>
    <p:sldLayoutId id="2147484164" r:id="rId11"/>
    <p:sldLayoutId id="2147484159" r:id="rId12"/>
    <p:sldLayoutId id="2147484165" r:id="rId13"/>
    <p:sldLayoutId id="2147484160" r:id="rId14"/>
    <p:sldLayoutId id="2147484161" r:id="rId15"/>
    <p:sldLayoutId id="2147484162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3200"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orporación Miner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25" y="785813"/>
            <a:ext cx="2800350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"/>
          <p:cNvSpPr/>
          <p:nvPr/>
        </p:nvSpPr>
        <p:spPr bwMode="auto">
          <a:xfrm>
            <a:off x="428596" y="2786058"/>
            <a:ext cx="8215312" cy="2554287"/>
          </a:xfrm>
          <a:prstGeom prst="rect">
            <a:avLst/>
          </a:prstGeom>
          <a:ln>
            <a:noFill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L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CORPORACION MINERA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L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RENDICION DE CUENTAS AÑO 2024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L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Oval 29"/>
          <p:cNvSpPr>
            <a:spLocks noChangeArrowheads="1"/>
          </p:cNvSpPr>
          <p:nvPr/>
        </p:nvSpPr>
        <p:spPr bwMode="auto">
          <a:xfrm>
            <a:off x="285750" y="1303338"/>
            <a:ext cx="7696200" cy="4584700"/>
          </a:xfrm>
          <a:prstGeom prst="ellipse">
            <a:avLst/>
          </a:prstGeom>
          <a:gradFill rotWithShape="0">
            <a:gsLst>
              <a:gs pos="0">
                <a:srgbClr val="FFEFEF"/>
              </a:gs>
              <a:gs pos="100000">
                <a:srgbClr val="E2EEF0"/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CL" altLang="es-ES" sz="5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+mn-cs"/>
              </a:rPr>
              <a:t>RESULTADOS FINANCIEROS</a:t>
            </a:r>
          </a:p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CL" altLang="es-ES" sz="5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+mn-cs"/>
              </a:rPr>
              <a:t>AÑO 2024</a:t>
            </a:r>
          </a:p>
          <a:p>
            <a:pPr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s-CL" altLang="es-ES" b="1" dirty="0">
              <a:cs typeface="+mn-cs"/>
            </a:endParaRPr>
          </a:p>
        </p:txBody>
      </p:sp>
      <p:sp>
        <p:nvSpPr>
          <p:cNvPr id="52227" name="Rectangle 12"/>
          <p:cNvSpPr>
            <a:spLocks noChangeArrowheads="1"/>
          </p:cNvSpPr>
          <p:nvPr/>
        </p:nvSpPr>
        <p:spPr bwMode="auto">
          <a:xfrm>
            <a:off x="0" y="2640013"/>
            <a:ext cx="7081838" cy="4333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s-CL" altLang="es-ES" sz="2215">
              <a:cs typeface="+mn-cs"/>
            </a:endParaRPr>
          </a:p>
        </p:txBody>
      </p:sp>
    </p:spTree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-285750" y="44450"/>
            <a:ext cx="9144000" cy="77470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40000"/>
              </a:lnSpc>
              <a:defRPr/>
            </a:pPr>
            <a:endParaRPr lang="es-ES_tradnl" sz="1846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algn="ctr">
              <a:defRPr/>
            </a:pPr>
            <a:r>
              <a:rPr lang="es-ES_tradnl" sz="3692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Arial" pitchFamily="34" charset="0"/>
              </a:rPr>
              <a:t>INGRESOS 2024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FEEAC58-427F-C512-6247-2C4D5768C9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1052736"/>
            <a:ext cx="7002587" cy="5112568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-285750" y="44450"/>
            <a:ext cx="9144000" cy="77470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40000"/>
              </a:lnSpc>
              <a:defRPr/>
            </a:pPr>
            <a:endParaRPr lang="es-ES_tradnl" sz="1846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algn="ctr">
              <a:defRPr/>
            </a:pPr>
            <a:r>
              <a:rPr lang="es-ES_tradnl" sz="3692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Arial" pitchFamily="34" charset="0"/>
              </a:rPr>
              <a:t>COSTOS DE PERSONAL 2024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85BFEFA-79DC-DA09-5208-29BADCDECA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055680"/>
            <a:ext cx="6480720" cy="5757870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-285750" y="44450"/>
            <a:ext cx="9144000" cy="77470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40000"/>
              </a:lnSpc>
              <a:defRPr/>
            </a:pPr>
            <a:endParaRPr lang="es-ES_tradnl" sz="1846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algn="ctr">
              <a:defRPr/>
            </a:pPr>
            <a:r>
              <a:rPr lang="es-ES_tradnl" sz="3692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Arial" pitchFamily="34" charset="0"/>
              </a:rPr>
              <a:t>COSTOS OPERACIONALES 2024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5CDC79-853F-D7D4-1C9D-EE1BD4FE0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1268760"/>
            <a:ext cx="5767052" cy="4458375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-285750" y="44450"/>
            <a:ext cx="9144000" cy="77470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40000"/>
              </a:lnSpc>
              <a:defRPr/>
            </a:pPr>
            <a:endParaRPr lang="es-ES_tradnl" sz="1846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algn="ctr">
              <a:defRPr/>
            </a:pPr>
            <a:r>
              <a:rPr lang="es-ES_tradnl" sz="3692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Arial" pitchFamily="34" charset="0"/>
              </a:rPr>
              <a:t>COSTOS ADMINISTRATIVOS 2024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0FBE0AA-6EF1-A6EA-4FDC-59EADC8D04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891158"/>
            <a:ext cx="5616624" cy="5850210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-285750" y="44450"/>
            <a:ext cx="9144000" cy="77470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40000"/>
              </a:lnSpc>
              <a:defRPr/>
            </a:pPr>
            <a:endParaRPr lang="es-ES_tradnl" sz="1846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algn="ctr">
              <a:defRPr/>
            </a:pPr>
            <a:r>
              <a:rPr lang="es-ES_tradnl" sz="3692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Arial" pitchFamily="34" charset="0"/>
              </a:rPr>
              <a:t>RESULTADO NO OPERACIONAL 2024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FF7B0D0-397E-B5EE-2543-D86C625771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700808"/>
            <a:ext cx="6974892" cy="1368152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-285750" y="44450"/>
            <a:ext cx="9144000" cy="77470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40000"/>
              </a:lnSpc>
              <a:defRPr/>
            </a:pPr>
            <a:endParaRPr lang="es-ES_tradnl" sz="1846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algn="ctr">
              <a:defRPr/>
            </a:pPr>
            <a:r>
              <a:rPr lang="es-ES_tradnl" sz="3692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Arial" pitchFamily="34" charset="0"/>
              </a:rPr>
              <a:t>RESUMEN DE RESULTADOS 2024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F6D8ABF-A473-5C54-CB76-670F8C108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1340768"/>
            <a:ext cx="5690762" cy="4032448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CuadroTexto"/>
          <p:cNvSpPr txBox="1">
            <a:spLocks noChangeArrowheads="1"/>
          </p:cNvSpPr>
          <p:nvPr/>
        </p:nvSpPr>
        <p:spPr bwMode="auto">
          <a:xfrm>
            <a:off x="571500" y="2428875"/>
            <a:ext cx="72151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s-ES" sz="4000" b="1" dirty="0">
                <a:solidFill>
                  <a:srgbClr val="FF0000"/>
                </a:solidFill>
              </a:rPr>
              <a:t>AVANCE EN LOS</a:t>
            </a:r>
            <a:br>
              <a:rPr lang="es-ES" sz="4000" b="1" dirty="0">
                <a:solidFill>
                  <a:srgbClr val="FF0000"/>
                </a:solidFill>
              </a:rPr>
            </a:br>
            <a:r>
              <a:rPr lang="es-ES" sz="4000" b="1" dirty="0">
                <a:solidFill>
                  <a:srgbClr val="FF0000"/>
                </a:solidFill>
              </a:rPr>
              <a:t>OBJETIVOS ESTRATÉGICOS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652184" y="357166"/>
            <a:ext cx="76298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L" altLang="es-E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+mn-cs"/>
              </a:rPr>
              <a:t>Avance en Objetivos Estratégicos</a:t>
            </a:r>
          </a:p>
        </p:txBody>
      </p:sp>
      <p:sp>
        <p:nvSpPr>
          <p:cNvPr id="5" name="1 Marcador de contenido"/>
          <p:cNvSpPr txBox="1">
            <a:spLocks/>
          </p:cNvSpPr>
          <p:nvPr/>
        </p:nvSpPr>
        <p:spPr bwMode="auto">
          <a:xfrm>
            <a:off x="285720" y="1643050"/>
            <a:ext cx="8496300" cy="450059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s-ES" sz="3200" b="1" dirty="0">
                <a:solidFill>
                  <a:srgbClr val="002060"/>
                </a:solidFill>
                <a:latin typeface="Arial Narrow" panose="020B0606020202030204" pitchFamily="34" charset="0"/>
                <a:cs typeface="+mn-cs"/>
              </a:rPr>
              <a:t>Renovación del convenio Mineduc por 5 años más.</a:t>
            </a:r>
          </a:p>
          <a:p>
            <a:pPr marL="342900" indent="-342900" algn="just"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s-ES" sz="3200" b="1" dirty="0">
                <a:solidFill>
                  <a:srgbClr val="002060"/>
                </a:solidFill>
                <a:latin typeface="Arial Narrow" panose="020B0606020202030204" pitchFamily="34" charset="0"/>
                <a:cs typeface="+mn-cs"/>
              </a:rPr>
              <a:t>Capacitación </a:t>
            </a:r>
            <a:r>
              <a:rPr lang="es-ES" sz="3200" b="1" dirty="0" err="1">
                <a:solidFill>
                  <a:srgbClr val="002060"/>
                </a:solidFill>
                <a:latin typeface="Arial Narrow" panose="020B0606020202030204" pitchFamily="34" charset="0"/>
                <a:cs typeface="+mn-cs"/>
              </a:rPr>
              <a:t>Aptus</a:t>
            </a:r>
            <a:r>
              <a:rPr lang="es-ES" sz="3200" b="1" dirty="0">
                <a:solidFill>
                  <a:srgbClr val="002060"/>
                </a:solidFill>
                <a:latin typeface="Arial Narrow" panose="020B0606020202030204" pitchFamily="34" charset="0"/>
                <a:cs typeface="+mn-cs"/>
              </a:rPr>
              <a:t> nueva metodología de gestión de los aprendizajes.</a:t>
            </a:r>
          </a:p>
          <a:p>
            <a:pPr marL="342900" indent="-342900" algn="just"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  <a:defRPr/>
            </a:pPr>
            <a:endParaRPr lang="es-MX" sz="3200" b="1" dirty="0">
              <a:solidFill>
                <a:srgbClr val="002060"/>
              </a:solidFill>
              <a:latin typeface="Arial Narrow" panose="020B0606020202030204" pitchFamily="34" charset="0"/>
              <a:cs typeface="+mn-cs"/>
            </a:endParaRPr>
          </a:p>
        </p:txBody>
      </p:sp>
    </p:spTree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3C7B65-89DC-B184-6CE3-7AF516086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CuadroTexto">
            <a:extLst>
              <a:ext uri="{FF2B5EF4-FFF2-40B4-BE49-F238E27FC236}">
                <a16:creationId xmlns:a16="http://schemas.microsoft.com/office/drawing/2014/main" id="{D14AFFE0-80E1-FF15-AA72-C1FAFC089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2428875"/>
            <a:ext cx="72151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s-ES" sz="4000" b="1" dirty="0">
                <a:solidFill>
                  <a:srgbClr val="FF0000"/>
                </a:solidFill>
              </a:rPr>
              <a:t>INFRAESTRUCTURA</a:t>
            </a:r>
          </a:p>
        </p:txBody>
      </p:sp>
    </p:spTree>
    <p:extLst>
      <p:ext uri="{BB962C8B-B14F-4D97-AF65-F5344CB8AC3E}">
        <p14:creationId xmlns:p14="http://schemas.microsoft.com/office/powerpoint/2010/main" val="1914281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Oval 29"/>
          <p:cNvSpPr>
            <a:spLocks noChangeArrowheads="1"/>
          </p:cNvSpPr>
          <p:nvPr/>
        </p:nvSpPr>
        <p:spPr bwMode="auto">
          <a:xfrm>
            <a:off x="77788" y="771525"/>
            <a:ext cx="7696200" cy="4586288"/>
          </a:xfrm>
          <a:prstGeom prst="ellipse">
            <a:avLst/>
          </a:prstGeom>
          <a:gradFill rotWithShape="0">
            <a:gsLst>
              <a:gs pos="0">
                <a:srgbClr val="FFEFEF"/>
              </a:gs>
              <a:gs pos="100000">
                <a:srgbClr val="E2EEF0"/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s-CL" altLang="es-ES" sz="2215" dirty="0">
              <a:cs typeface="+mn-cs"/>
            </a:endParaRPr>
          </a:p>
        </p:txBody>
      </p:sp>
      <p:sp>
        <p:nvSpPr>
          <p:cNvPr id="8195" name="Rectangle 11"/>
          <p:cNvSpPr>
            <a:spLocks noChangeArrowheads="1"/>
          </p:cNvSpPr>
          <p:nvPr/>
        </p:nvSpPr>
        <p:spPr bwMode="auto">
          <a:xfrm>
            <a:off x="0" y="1900238"/>
            <a:ext cx="7081838" cy="7747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br>
              <a:rPr lang="es-ES" altLang="es-ES" sz="2215" dirty="0">
                <a:cs typeface="+mn-cs"/>
              </a:rPr>
            </a:br>
            <a:endParaRPr lang="es-ES" altLang="es-ES" sz="2215" dirty="0">
              <a:cs typeface="+mn-cs"/>
            </a:endParaRPr>
          </a:p>
        </p:txBody>
      </p:sp>
      <p:sp>
        <p:nvSpPr>
          <p:cNvPr id="8196" name="Rectangle 12"/>
          <p:cNvSpPr>
            <a:spLocks noChangeArrowheads="1"/>
          </p:cNvSpPr>
          <p:nvPr/>
        </p:nvSpPr>
        <p:spPr bwMode="auto">
          <a:xfrm>
            <a:off x="0" y="2640013"/>
            <a:ext cx="7081838" cy="4333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s-CL" altLang="es-ES" sz="2215" dirty="0">
              <a:cs typeface="+mn-cs"/>
            </a:endParaRPr>
          </a:p>
        </p:txBody>
      </p:sp>
      <p:sp>
        <p:nvSpPr>
          <p:cNvPr id="9221" name="Rectangle 13"/>
          <p:cNvSpPr>
            <a:spLocks noChangeArrowheads="1"/>
          </p:cNvSpPr>
          <p:nvPr/>
        </p:nvSpPr>
        <p:spPr bwMode="auto">
          <a:xfrm>
            <a:off x="1071563" y="1533525"/>
            <a:ext cx="685800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69698" indent="-637459" algn="just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669698" algn="l"/>
              </a:tabLst>
              <a:defRPr/>
            </a:pPr>
            <a:r>
              <a:rPr lang="es-ES" sz="20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rPr>
              <a:t>I.- 	FICHA DE LA CORPORACION</a:t>
            </a:r>
          </a:p>
          <a:p>
            <a:pPr marL="669698" indent="-637459" algn="just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669698" algn="l"/>
              </a:tabLst>
              <a:defRPr/>
            </a:pPr>
            <a:r>
              <a:rPr lang="es-CL" sz="20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rPr>
              <a:t>II.-	PLAN ESTRATÉGICO CORPORATIVO</a:t>
            </a:r>
          </a:p>
          <a:p>
            <a:pPr marL="669698" indent="-637459" algn="just" fontAlgn="auto">
              <a:spcBef>
                <a:spcPts val="0"/>
              </a:spcBef>
              <a:spcAft>
                <a:spcPts val="0"/>
              </a:spcAft>
              <a:tabLst>
                <a:tab pos="669698" algn="l"/>
              </a:tabLst>
              <a:defRPr/>
            </a:pPr>
            <a:r>
              <a:rPr lang="es-CL" sz="20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rPr>
              <a:t>	A.- MISIÓN</a:t>
            </a:r>
          </a:p>
          <a:p>
            <a:pPr marL="669698" indent="-637459" algn="just" fontAlgn="auto">
              <a:spcBef>
                <a:spcPts val="0"/>
              </a:spcBef>
              <a:spcAft>
                <a:spcPts val="0"/>
              </a:spcAft>
              <a:tabLst>
                <a:tab pos="669698" algn="l"/>
              </a:tabLst>
              <a:defRPr/>
            </a:pPr>
            <a:r>
              <a:rPr lang="es-CL" sz="20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rPr>
              <a:t>	B.- VISIÓN</a:t>
            </a:r>
          </a:p>
          <a:p>
            <a:pPr marL="669698" indent="-637459" algn="just" fontAlgn="auto">
              <a:spcBef>
                <a:spcPts val="0"/>
              </a:spcBef>
              <a:spcAft>
                <a:spcPts val="0"/>
              </a:spcAft>
              <a:tabLst>
                <a:tab pos="669698" algn="l"/>
              </a:tabLst>
              <a:defRPr/>
            </a:pPr>
            <a:r>
              <a:rPr lang="es-CL" sz="20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rPr>
              <a:t>	C.- VALORES</a:t>
            </a:r>
          </a:p>
          <a:p>
            <a:pPr marL="669698" indent="-637459" algn="just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669698" algn="l"/>
              </a:tabLst>
              <a:defRPr/>
            </a:pPr>
            <a:r>
              <a:rPr lang="es-CL" sz="20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III.-	RESULTADOS FINANCIEROS 2024</a:t>
            </a:r>
          </a:p>
          <a:p>
            <a:pPr marL="669698" indent="-637459" algn="just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669698" algn="l"/>
              </a:tabLst>
              <a:defRPr/>
            </a:pPr>
            <a:r>
              <a:rPr lang="es-CL" sz="20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IV.-	ANALISIS AÑO 2024</a:t>
            </a:r>
          </a:p>
          <a:p>
            <a:pPr marL="669698" indent="-637459" algn="just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669698" algn="l"/>
              </a:tabLst>
              <a:defRPr/>
            </a:pPr>
            <a:r>
              <a:rPr lang="es-CL" sz="20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rPr>
              <a:t>V.-	AVANCE EN LOS OBJETIVOS ESTRATÉGICOS</a:t>
            </a:r>
          </a:p>
          <a:p>
            <a:pPr marL="669698" indent="-637459" algn="just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669698" algn="l"/>
              </a:tabLst>
              <a:defRPr/>
            </a:pPr>
            <a:endParaRPr lang="es-CL" sz="2000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+mn-cs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0" y="214313"/>
            <a:ext cx="9144000" cy="83026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Arial" pitchFamily="34" charset="0"/>
              </a:rPr>
              <a:t>A G E N D A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E7F09-F52F-4220-ED70-76446EA2E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D287080A-6953-8674-EA19-24F42CB06480}"/>
              </a:ext>
            </a:extLst>
          </p:cNvPr>
          <p:cNvSpPr/>
          <p:nvPr/>
        </p:nvSpPr>
        <p:spPr>
          <a:xfrm>
            <a:off x="2523257" y="285750"/>
            <a:ext cx="425148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L" altLang="es-E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+mn-cs"/>
              </a:rPr>
              <a:t>Inversiones 2024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2713B21-9518-9325-02D8-9D931DF8A0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628800"/>
            <a:ext cx="7612924" cy="36004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81227755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CFC48-87AE-C2B9-BDA8-F5FD034CC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1431E633-861E-100B-0222-F5A570AC5C37}"/>
              </a:ext>
            </a:extLst>
          </p:cNvPr>
          <p:cNvSpPr/>
          <p:nvPr/>
        </p:nvSpPr>
        <p:spPr>
          <a:xfrm>
            <a:off x="2032739" y="285750"/>
            <a:ext cx="523252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L" altLang="es-E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+mn-cs"/>
              </a:rPr>
              <a:t>Proyectos realizados</a:t>
            </a:r>
          </a:p>
        </p:txBody>
      </p:sp>
      <p:sp>
        <p:nvSpPr>
          <p:cNvPr id="5" name="1 Marcador de contenido">
            <a:extLst>
              <a:ext uri="{FF2B5EF4-FFF2-40B4-BE49-F238E27FC236}">
                <a16:creationId xmlns:a16="http://schemas.microsoft.com/office/drawing/2014/main" id="{1EECB316-546F-3D51-FCB4-CB300C3727E1}"/>
              </a:ext>
            </a:extLst>
          </p:cNvPr>
          <p:cNvSpPr txBox="1">
            <a:spLocks/>
          </p:cNvSpPr>
          <p:nvPr/>
        </p:nvSpPr>
        <p:spPr bwMode="auto">
          <a:xfrm>
            <a:off x="959814" y="1628800"/>
            <a:ext cx="7378372" cy="414340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s-ES" sz="3200" b="1" dirty="0">
                <a:solidFill>
                  <a:srgbClr val="002060"/>
                </a:solidFill>
                <a:latin typeface="Arial Narrow" panose="020B0606020202030204" pitchFamily="34" charset="0"/>
                <a:cs typeface="+mn-cs"/>
              </a:rPr>
              <a:t>Compra Centro de Mecanizado mas compresor</a:t>
            </a:r>
          </a:p>
          <a:p>
            <a:pPr marL="342900" indent="-342900" algn="just"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s-ES" sz="3200" b="1" dirty="0">
                <a:solidFill>
                  <a:srgbClr val="002060"/>
                </a:solidFill>
                <a:latin typeface="Arial Narrow" panose="020B0606020202030204" pitchFamily="34" charset="0"/>
                <a:cs typeface="+mn-cs"/>
              </a:rPr>
              <a:t>Equipamiento Mineduc 2024</a:t>
            </a:r>
          </a:p>
          <a:p>
            <a:pPr marL="342900" indent="-342900" algn="just"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  <a:defRPr/>
            </a:pPr>
            <a:endParaRPr lang="es-MX" sz="3200" b="1" dirty="0">
              <a:solidFill>
                <a:srgbClr val="002060"/>
              </a:solidFill>
              <a:latin typeface="Arial Narrow" panose="020B0606020202030204" pitchFamily="34" charset="0"/>
              <a:cs typeface="+mn-cs"/>
            </a:endParaRPr>
          </a:p>
          <a:p>
            <a:pPr algn="just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None/>
              <a:defRPr/>
            </a:pPr>
            <a:endParaRPr lang="es-MX" sz="900" b="1" dirty="0">
              <a:solidFill>
                <a:srgbClr val="002060"/>
              </a:solidFill>
              <a:latin typeface="Arial Narrow" panose="020B060602020203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4467970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F6EEC-C89A-5B2F-746B-113265E88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5B54D6DF-3893-8083-2C1E-E4861669BF7D}"/>
              </a:ext>
            </a:extLst>
          </p:cNvPr>
          <p:cNvSpPr/>
          <p:nvPr/>
        </p:nvSpPr>
        <p:spPr>
          <a:xfrm>
            <a:off x="1879664" y="285750"/>
            <a:ext cx="55386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L" altLang="es-E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+mn-cs"/>
              </a:rPr>
              <a:t>Centro de Mecanizado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C832FD9-CC1C-DF02-249D-6C66349C63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1495686"/>
            <a:ext cx="6768752" cy="507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5553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74732-A70D-E928-C8D2-05B0FFF1B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C57EB440-B82A-D507-E6CA-46201004FE0B}"/>
              </a:ext>
            </a:extLst>
          </p:cNvPr>
          <p:cNvSpPr/>
          <p:nvPr/>
        </p:nvSpPr>
        <p:spPr>
          <a:xfrm>
            <a:off x="3212562" y="285750"/>
            <a:ext cx="287290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L" altLang="es-E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+mn-cs"/>
              </a:rPr>
              <a:t>Compresor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8717F1C-9955-319A-C5D3-935F1F3CAC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1010" y="1104160"/>
            <a:ext cx="4876006" cy="544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817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9AC0AD2B-5A62-F2AD-62FB-633D5F02BB52}"/>
              </a:ext>
            </a:extLst>
          </p:cNvPr>
          <p:cNvSpPr/>
          <p:nvPr/>
        </p:nvSpPr>
        <p:spPr>
          <a:xfrm>
            <a:off x="1163917" y="285750"/>
            <a:ext cx="69701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L" altLang="es-E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+mn-cs"/>
              </a:rPr>
              <a:t>Equipamiento Mineduc 2024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A320F70-A6C8-65E6-E2F6-9DFFAD1049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1455372"/>
            <a:ext cx="6822504" cy="5116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4565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7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3" imgW="15485714" imgH="9180952" progId="">
                  <p:embed/>
                </p:oleObj>
              </mc:Choice>
              <mc:Fallback>
                <p:oleObj name="Fotografía de Photo Editor" r:id="rId3" imgW="15485714" imgH="9180952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5 Grupo"/>
          <p:cNvGrpSpPr>
            <a:grpSpLocks/>
          </p:cNvGrpSpPr>
          <p:nvPr/>
        </p:nvGrpSpPr>
        <p:grpSpPr bwMode="auto">
          <a:xfrm>
            <a:off x="642938" y="1846263"/>
            <a:ext cx="7929562" cy="3829601"/>
            <a:chOff x="714348" y="2071675"/>
            <a:chExt cx="7929618" cy="4149775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3091495" y="5875088"/>
              <a:ext cx="3219174" cy="346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rgbClr val="C0C0C0"/>
              </a:outerShdw>
            </a:effectLst>
          </p:spPr>
          <p:txBody>
            <a:bodyPr wrap="none" anchor="ctr">
              <a:spAutoFit/>
            </a:bodyPr>
            <a:lstStyle/>
            <a:p>
              <a:pPr algn="ctr" eaLnBrk="0" hangingPunct="0">
                <a:defRPr/>
              </a:pPr>
              <a:r>
                <a:rPr lang="es-ES_tradnl" sz="1477" b="1" dirty="0">
                  <a:solidFill>
                    <a:srgbClr val="0000FF"/>
                  </a:solidFill>
                  <a:latin typeface="Comic Sans MS" pitchFamily="66" charset="0"/>
                  <a:cs typeface="+mn-cs"/>
                </a:rPr>
                <a:t>Constitución, 8 de Abril de 2025	</a:t>
              </a:r>
              <a:endParaRPr lang="es-ES_tradnl" dirty="0">
                <a:latin typeface="Arial" pitchFamily="34" charset="0"/>
                <a:cs typeface="+mn-cs"/>
              </a:endParaRPr>
            </a:p>
          </p:txBody>
        </p:sp>
        <p:sp>
          <p:nvSpPr>
            <p:cNvPr id="1030" name="Text Box 9"/>
            <p:cNvSpPr txBox="1">
              <a:spLocks noChangeArrowheads="1"/>
            </p:cNvSpPr>
            <p:nvPr/>
          </p:nvSpPr>
          <p:spPr bwMode="auto">
            <a:xfrm>
              <a:off x="2424097" y="3583751"/>
              <a:ext cx="4975260" cy="21261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83077" tIns="43200" rIns="83077" bIns="43200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es-ES_tradnl" altLang="es-ES" sz="2585" b="1" dirty="0">
                  <a:solidFill>
                    <a:srgbClr val="0000FF"/>
                  </a:solidFill>
                  <a:latin typeface="Arial" panose="020B0604020202020204" pitchFamily="34" charset="0"/>
                </a:rPr>
                <a:t>Paulo Palma C.</a:t>
              </a:r>
            </a:p>
            <a:p>
              <a:pPr algn="ctr" eaLnBrk="1" hangingPunct="1">
                <a:defRPr/>
              </a:pPr>
              <a:r>
                <a:rPr lang="es-ES_tradnl" altLang="es-ES" sz="2215" b="1" dirty="0">
                  <a:solidFill>
                    <a:srgbClr val="0000FF"/>
                  </a:solidFill>
                  <a:latin typeface="Arial" panose="020B0604020202020204" pitchFamily="34" charset="0"/>
                </a:rPr>
                <a:t>GERENTE GENERAL</a:t>
              </a:r>
            </a:p>
            <a:p>
              <a:pPr algn="ctr" eaLnBrk="1" hangingPunct="1">
                <a:defRPr/>
              </a:pPr>
              <a:r>
                <a:rPr lang="es-ES_tradnl" altLang="es-ES" sz="1846" b="1" dirty="0">
                  <a:solidFill>
                    <a:srgbClr val="0000FF"/>
                  </a:solidFill>
                  <a:latin typeface="Arial" panose="020B0604020202020204" pitchFamily="34" charset="0"/>
                </a:rPr>
                <a:t>Corporación de Capacitación y Educación </a:t>
              </a:r>
            </a:p>
            <a:p>
              <a:pPr algn="ctr" eaLnBrk="1" hangingPunct="1">
                <a:defRPr/>
              </a:pPr>
              <a:r>
                <a:rPr lang="es-ES_tradnl" altLang="es-ES" sz="1846" b="1" dirty="0">
                  <a:solidFill>
                    <a:srgbClr val="0000FF"/>
                  </a:solidFill>
                  <a:latin typeface="Arial" panose="020B0604020202020204" pitchFamily="34" charset="0"/>
                </a:rPr>
                <a:t>Industrial y Minería</a:t>
              </a:r>
            </a:p>
            <a:p>
              <a:pPr algn="ctr" eaLnBrk="1" hangingPunct="1">
                <a:defRPr/>
              </a:pPr>
              <a:r>
                <a:rPr lang="es-ES_tradnl" altLang="es-ES" sz="1846" b="1" dirty="0">
                  <a:solidFill>
                    <a:srgbClr val="0000FF"/>
                  </a:solidFill>
                  <a:latin typeface="Arial" panose="020B0604020202020204" pitchFamily="34" charset="0"/>
                </a:rPr>
                <a:t> ppalma@corporacionminera.cl </a:t>
              </a:r>
            </a:p>
            <a:p>
              <a:pPr algn="ctr" eaLnBrk="1" hangingPunct="1">
                <a:defRPr/>
              </a:pPr>
              <a:endParaRPr lang="es-ES_tradnl" altLang="es-ES" sz="1846" b="1" dirty="0">
                <a:solidFill>
                  <a:srgbClr val="0000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31" name="Text Box 9"/>
            <p:cNvSpPr txBox="1">
              <a:spLocks noChangeArrowheads="1"/>
            </p:cNvSpPr>
            <p:nvPr/>
          </p:nvSpPr>
          <p:spPr bwMode="auto">
            <a:xfrm>
              <a:off x="714348" y="2071675"/>
              <a:ext cx="7929618" cy="710452"/>
            </a:xfrm>
            <a:prstGeom prst="rect">
              <a:avLst/>
            </a:prstGeom>
            <a:noFill/>
            <a:ln>
              <a:noFill/>
            </a:ln>
          </p:spPr>
          <p:txBody>
            <a:bodyPr lIns="83077" tIns="43200" rIns="83077" bIns="43200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es-ES_tradnl" altLang="es-ES" sz="3692" b="1">
                  <a:solidFill>
                    <a:srgbClr val="0000FF"/>
                  </a:solidFill>
                  <a:latin typeface="Arial" panose="020B0604020202020204" pitchFamily="34" charset="0"/>
                </a:rPr>
                <a:t>GRACIAS POR SU ATENCIÓN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Marcador de contenido"/>
          <p:cNvSpPr>
            <a:spLocks noGrp="1"/>
          </p:cNvSpPr>
          <p:nvPr>
            <p:ph idx="4294967295"/>
          </p:nvPr>
        </p:nvSpPr>
        <p:spPr>
          <a:xfrm>
            <a:off x="698500" y="928688"/>
            <a:ext cx="8050213" cy="5519737"/>
          </a:xfrm>
          <a:solidFill>
            <a:schemeClr val="bg2"/>
          </a:solidFill>
        </p:spPr>
        <p:txBody>
          <a:bodyPr/>
          <a:lstStyle/>
          <a:p>
            <a:pPr marL="447675" indent="-382588" eaLnBrk="1" hangingPunct="1">
              <a:buFont typeface="Wingdings" pitchFamily="2" charset="2"/>
              <a:buChar char="Ø"/>
            </a:pPr>
            <a:r>
              <a:rPr lang="es-MX" altLang="es-ES" sz="2800" b="1" dirty="0">
                <a:solidFill>
                  <a:srgbClr val="002060"/>
                </a:solidFill>
                <a:latin typeface="Arial Narrow" pitchFamily="34" charset="0"/>
              </a:rPr>
              <a:t>Directorio			: Raúl Olivares (Presidente)</a:t>
            </a:r>
          </a:p>
          <a:p>
            <a:pPr marL="65087" indent="0" eaLnBrk="1" hangingPunct="1">
              <a:buNone/>
            </a:pPr>
            <a:r>
              <a:rPr lang="es-MX" altLang="es-ES" sz="2800" b="1" dirty="0">
                <a:solidFill>
                  <a:srgbClr val="002060"/>
                </a:solidFill>
                <a:latin typeface="Arial Narrow" pitchFamily="34" charset="0"/>
              </a:rPr>
              <a:t>                                   Rodrigo Bunster (Vice Presidente)</a:t>
            </a:r>
          </a:p>
          <a:p>
            <a:pPr marL="447675" indent="-382588" eaLnBrk="1" hangingPunct="1">
              <a:buFont typeface="Wingdings 3" pitchFamily="18" charset="2"/>
              <a:buNone/>
            </a:pPr>
            <a:r>
              <a:rPr lang="es-MX" altLang="es-ES" sz="2800" b="1" dirty="0">
                <a:solidFill>
                  <a:srgbClr val="002060"/>
                </a:solidFill>
                <a:latin typeface="Arial Narrow" pitchFamily="34" charset="0"/>
              </a:rPr>
              <a:t>							  Aldo del Río (Tesorero)</a:t>
            </a:r>
          </a:p>
          <a:p>
            <a:pPr marL="447675" indent="-382588" eaLnBrk="1" hangingPunct="1">
              <a:buNone/>
            </a:pPr>
            <a:r>
              <a:rPr lang="es-MX" altLang="es-ES" sz="2800" b="1" dirty="0">
                <a:solidFill>
                  <a:srgbClr val="002060"/>
                </a:solidFill>
                <a:latin typeface="Arial Narrow" pitchFamily="34" charset="0"/>
              </a:rPr>
              <a:t>							 Jonathan </a:t>
            </a:r>
            <a:r>
              <a:rPr lang="es-MX" altLang="es-ES" sz="2800" b="1" dirty="0" err="1">
                <a:solidFill>
                  <a:srgbClr val="002060"/>
                </a:solidFill>
                <a:latin typeface="Arial Narrow" pitchFamily="34" charset="0"/>
              </a:rPr>
              <a:t>Macuer</a:t>
            </a:r>
            <a:r>
              <a:rPr lang="es-MX" altLang="es-ES" sz="2800" b="1" dirty="0">
                <a:solidFill>
                  <a:srgbClr val="002060"/>
                </a:solidFill>
                <a:latin typeface="Arial Narrow" pitchFamily="34" charset="0"/>
              </a:rPr>
              <a:t> (Secretario)</a:t>
            </a:r>
          </a:p>
          <a:p>
            <a:pPr marL="447675" indent="-382588" eaLnBrk="1" hangingPunct="1">
              <a:buFont typeface="Wingdings 3" pitchFamily="18" charset="2"/>
              <a:buNone/>
            </a:pPr>
            <a:r>
              <a:rPr lang="es-MX" altLang="es-ES" sz="2800" b="1" dirty="0">
                <a:solidFill>
                  <a:srgbClr val="002060"/>
                </a:solidFill>
                <a:latin typeface="Arial Narrow" pitchFamily="34" charset="0"/>
              </a:rPr>
              <a:t>							 Juan Pablo Rivera (Director)</a:t>
            </a:r>
          </a:p>
          <a:p>
            <a:pPr marL="447675" indent="-382588" eaLnBrk="1" hangingPunct="1">
              <a:buFont typeface="Wingdings" pitchFamily="2" charset="2"/>
              <a:buChar char="Ø"/>
            </a:pPr>
            <a:r>
              <a:rPr lang="es-MX" altLang="es-ES" sz="2800" b="1" dirty="0">
                <a:solidFill>
                  <a:srgbClr val="002060"/>
                </a:solidFill>
                <a:latin typeface="Arial Narrow" pitchFamily="34" charset="0"/>
              </a:rPr>
              <a:t>Gerente General	 : Paulo Palma C.</a:t>
            </a:r>
          </a:p>
          <a:p>
            <a:pPr marL="447675" indent="-382588" eaLnBrk="1" hangingPunct="1">
              <a:buFont typeface="Wingdings" pitchFamily="2" charset="2"/>
              <a:buChar char="Ø"/>
            </a:pPr>
            <a:r>
              <a:rPr lang="es-MX" altLang="es-ES" sz="2800" b="1" dirty="0">
                <a:solidFill>
                  <a:srgbClr val="002060"/>
                </a:solidFill>
                <a:latin typeface="Arial Narrow" pitchFamily="34" charset="0"/>
              </a:rPr>
              <a:t>Director Egidio : Héctor Gómez</a:t>
            </a:r>
          </a:p>
          <a:p>
            <a:pPr marL="447675" indent="-382588" eaLnBrk="1" hangingPunct="1">
              <a:buFont typeface="Wingdings" pitchFamily="2" charset="2"/>
              <a:buChar char="Ø"/>
            </a:pPr>
            <a:r>
              <a:rPr lang="es-MX" altLang="es-ES" sz="2800" b="1" dirty="0">
                <a:solidFill>
                  <a:srgbClr val="002060"/>
                </a:solidFill>
                <a:latin typeface="Arial Narrow" pitchFamily="34" charset="0"/>
              </a:rPr>
              <a:t>Matrícula	Actual	 : 660 alumnos</a:t>
            </a:r>
          </a:p>
          <a:p>
            <a:pPr marL="447675" indent="-382588" eaLnBrk="1" hangingPunct="1">
              <a:buFont typeface="Wingdings" pitchFamily="2" charset="2"/>
              <a:buChar char="Ø"/>
            </a:pPr>
            <a:r>
              <a:rPr lang="es-MX" altLang="es-ES" sz="2800" b="1" dirty="0">
                <a:solidFill>
                  <a:srgbClr val="002060"/>
                </a:solidFill>
                <a:latin typeface="Arial Narrow" pitchFamily="34" charset="0"/>
              </a:rPr>
              <a:t>Niveles Atendidos: 1º a 2º año CH, de 3° a 4° TP.</a:t>
            </a:r>
          </a:p>
        </p:txBody>
      </p:sp>
      <p:sp>
        <p:nvSpPr>
          <p:cNvPr id="9" name="Rectángulo 8"/>
          <p:cNvSpPr/>
          <p:nvPr/>
        </p:nvSpPr>
        <p:spPr>
          <a:xfrm>
            <a:off x="1285875" y="26988"/>
            <a:ext cx="5930900" cy="8302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L" altLang="es-E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+mn-cs"/>
              </a:rPr>
              <a:t>Ficha de la Corporación</a:t>
            </a:r>
          </a:p>
        </p:txBody>
      </p:sp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962025" y="509588"/>
            <a:ext cx="7281863" cy="831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L" altLang="es-E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+mn-cs"/>
              </a:rPr>
              <a:t>Objetivo de la Cuenta Pública</a:t>
            </a:r>
          </a:p>
        </p:txBody>
      </p:sp>
      <p:sp>
        <p:nvSpPr>
          <p:cNvPr id="5" name="1 Marcador de contenido"/>
          <p:cNvSpPr txBox="1">
            <a:spLocks/>
          </p:cNvSpPr>
          <p:nvPr/>
        </p:nvSpPr>
        <p:spPr bwMode="auto">
          <a:xfrm>
            <a:off x="323850" y="1765300"/>
            <a:ext cx="8496300" cy="387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s-MX" sz="3200" b="1" dirty="0">
                <a:solidFill>
                  <a:srgbClr val="002060"/>
                </a:solidFill>
                <a:latin typeface="Arial Narrow" panose="020B0606020202030204" pitchFamily="34" charset="0"/>
                <a:cs typeface="+mn-cs"/>
              </a:rPr>
              <a:t>Informar a la comunidad sobre la gestión administrativa y académica del Establecimiento.</a:t>
            </a:r>
          </a:p>
          <a:p>
            <a:pPr algn="just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None/>
              <a:defRPr/>
            </a:pPr>
            <a:endParaRPr lang="es-MX" sz="900" b="1" dirty="0">
              <a:solidFill>
                <a:srgbClr val="002060"/>
              </a:solidFill>
              <a:latin typeface="Arial Narrow" panose="020B0606020202030204" pitchFamily="34" charset="0"/>
              <a:cs typeface="+mn-cs"/>
            </a:endParaRPr>
          </a:p>
          <a:p>
            <a:pPr marL="342900" indent="-342900" algn="just"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s-MX" sz="3200" b="1" dirty="0">
                <a:solidFill>
                  <a:srgbClr val="002060"/>
                </a:solidFill>
                <a:latin typeface="Arial Narrow" panose="020B0606020202030204" pitchFamily="34" charset="0"/>
                <a:cs typeface="+mn-cs"/>
              </a:rPr>
              <a:t>Recordar nuestros Principios y Valores</a:t>
            </a:r>
          </a:p>
          <a:p>
            <a:pPr marL="342900" indent="-342900" algn="just"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  <a:defRPr/>
            </a:pPr>
            <a:endParaRPr lang="es-MX" sz="3200" b="1" dirty="0">
              <a:solidFill>
                <a:srgbClr val="002060"/>
              </a:solidFill>
              <a:latin typeface="Arial Narrow" panose="020B0606020202030204" pitchFamily="34" charset="0"/>
              <a:cs typeface="+mn-cs"/>
            </a:endParaRPr>
          </a:p>
          <a:p>
            <a:pPr marL="342900" indent="-342900" algn="just"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s-MX" sz="3200" b="1" dirty="0">
                <a:solidFill>
                  <a:srgbClr val="002060"/>
                </a:solidFill>
                <a:latin typeface="Arial Narrow" panose="020B0606020202030204" pitchFamily="34" charset="0"/>
                <a:cs typeface="+mn-cs"/>
              </a:rPr>
              <a:t>Fomentar la participación y compromiso de padres y apoderados en el logro de los objetivos institucionales.</a:t>
            </a:r>
          </a:p>
        </p:txBody>
      </p:sp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3 Rectángulo"/>
          <p:cNvSpPr>
            <a:spLocks noChangeArrowheads="1"/>
          </p:cNvSpPr>
          <p:nvPr/>
        </p:nvSpPr>
        <p:spPr bwMode="auto">
          <a:xfrm>
            <a:off x="857250" y="1643063"/>
            <a:ext cx="7512050" cy="660400"/>
          </a:xfrm>
          <a:prstGeom prst="rect">
            <a:avLst/>
          </a:prstGeom>
          <a:solidFill>
            <a:srgbClr val="FFC000"/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es-ES" sz="3692" b="1" dirty="0">
                <a:latin typeface="Arial Narrow" pitchFamily="34" charset="0"/>
              </a:rPr>
              <a:t>Plan Estratégico Corporativo </a:t>
            </a:r>
          </a:p>
        </p:txBody>
      </p:sp>
      <p:sp>
        <p:nvSpPr>
          <p:cNvPr id="135171" name="AutoShape 4" descr="http://www.corporacionminera.cl:2095/cpsess2011656536/3rdparty/roundcube/index.php?_task=mail&amp;_action=get&amp;_mbox=INBOX&amp;_uid=1917&amp;_part=2&amp;_mimewarning=1&amp;_embed=1&amp;_extwin=1"/>
          <p:cNvSpPr>
            <a:spLocks noChangeAspect="1" noChangeArrowheads="1"/>
          </p:cNvSpPr>
          <p:nvPr/>
        </p:nvSpPr>
        <p:spPr bwMode="auto">
          <a:xfrm>
            <a:off x="155575" y="95250"/>
            <a:ext cx="280988" cy="2809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endParaRPr lang="es-CL" altLang="es-ES" sz="2215">
              <a:cs typeface="+mn-cs"/>
            </a:endParaRPr>
          </a:p>
        </p:txBody>
      </p:sp>
      <p:sp>
        <p:nvSpPr>
          <p:cNvPr id="135172" name="AutoShape 6" descr="http://www.corporacionminera.cl:2095/cpsess2011656536/3rdparty/roundcube/index.php?_task=mail&amp;_action=get&amp;_mbox=INBOX&amp;_uid=1917&amp;_part=2&amp;_mimewarning=1&amp;_embed=1&amp;_extwin=1"/>
          <p:cNvSpPr>
            <a:spLocks noChangeAspect="1" noChangeArrowheads="1"/>
          </p:cNvSpPr>
          <p:nvPr/>
        </p:nvSpPr>
        <p:spPr bwMode="auto">
          <a:xfrm>
            <a:off x="155575" y="95250"/>
            <a:ext cx="280988" cy="2809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endParaRPr lang="es-CL" altLang="es-ES" sz="2215">
              <a:cs typeface="+mn-cs"/>
            </a:endParaRPr>
          </a:p>
        </p:txBody>
      </p:sp>
      <p:grpSp>
        <p:nvGrpSpPr>
          <p:cNvPr id="10245" name="Group 3"/>
          <p:cNvGrpSpPr>
            <a:grpSpLocks/>
          </p:cNvGrpSpPr>
          <p:nvPr/>
        </p:nvGrpSpPr>
        <p:grpSpPr bwMode="auto">
          <a:xfrm>
            <a:off x="857250" y="2500313"/>
            <a:ext cx="2643188" cy="2928937"/>
            <a:chOff x="1229" y="18"/>
            <a:chExt cx="2987" cy="4077"/>
          </a:xfrm>
        </p:grpSpPr>
        <p:grpSp>
          <p:nvGrpSpPr>
            <p:cNvPr id="10251" name="Group 4"/>
            <p:cNvGrpSpPr>
              <a:grpSpLocks/>
            </p:cNvGrpSpPr>
            <p:nvPr/>
          </p:nvGrpSpPr>
          <p:grpSpPr bwMode="auto">
            <a:xfrm>
              <a:off x="1229" y="18"/>
              <a:ext cx="2947" cy="4064"/>
              <a:chOff x="1229" y="18"/>
              <a:chExt cx="2947" cy="4064"/>
            </a:xfrm>
          </p:grpSpPr>
          <p:sp>
            <p:nvSpPr>
              <p:cNvPr id="10254" name="Freeform 5"/>
              <p:cNvSpPr>
                <a:spLocks/>
              </p:cNvSpPr>
              <p:nvPr/>
            </p:nvSpPr>
            <p:spPr bwMode="auto">
              <a:xfrm>
                <a:off x="1229" y="18"/>
                <a:ext cx="2617" cy="3734"/>
              </a:xfrm>
              <a:custGeom>
                <a:avLst/>
                <a:gdLst>
                  <a:gd name="T0" fmla="*/ 0 w 2617"/>
                  <a:gd name="T1" fmla="*/ 389 h 3734"/>
                  <a:gd name="T2" fmla="*/ 2376 w 2617"/>
                  <a:gd name="T3" fmla="*/ 11 h 3734"/>
                  <a:gd name="T4" fmla="*/ 2444 w 2617"/>
                  <a:gd name="T5" fmla="*/ 0 h 3734"/>
                  <a:gd name="T6" fmla="*/ 2495 w 2617"/>
                  <a:gd name="T7" fmla="*/ 0 h 3734"/>
                  <a:gd name="T8" fmla="*/ 2548 w 2617"/>
                  <a:gd name="T9" fmla="*/ 11 h 3734"/>
                  <a:gd name="T10" fmla="*/ 2577 w 2617"/>
                  <a:gd name="T11" fmla="*/ 28 h 3734"/>
                  <a:gd name="T12" fmla="*/ 2597 w 2617"/>
                  <a:gd name="T13" fmla="*/ 44 h 3734"/>
                  <a:gd name="T14" fmla="*/ 2608 w 2617"/>
                  <a:gd name="T15" fmla="*/ 77 h 3734"/>
                  <a:gd name="T16" fmla="*/ 2615 w 2617"/>
                  <a:gd name="T17" fmla="*/ 106 h 3734"/>
                  <a:gd name="T18" fmla="*/ 2617 w 2617"/>
                  <a:gd name="T19" fmla="*/ 148 h 3734"/>
                  <a:gd name="T20" fmla="*/ 2615 w 2617"/>
                  <a:gd name="T21" fmla="*/ 296 h 3734"/>
                  <a:gd name="T22" fmla="*/ 2615 w 2617"/>
                  <a:gd name="T23" fmla="*/ 3247 h 3734"/>
                  <a:gd name="T24" fmla="*/ 0 w 2617"/>
                  <a:gd name="T25" fmla="*/ 3734 h 3734"/>
                  <a:gd name="T26" fmla="*/ 0 w 2617"/>
                  <a:gd name="T27" fmla="*/ 389 h 373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617"/>
                  <a:gd name="T43" fmla="*/ 0 h 3734"/>
                  <a:gd name="T44" fmla="*/ 2617 w 2617"/>
                  <a:gd name="T45" fmla="*/ 3734 h 373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617" h="3734">
                    <a:moveTo>
                      <a:pt x="0" y="389"/>
                    </a:moveTo>
                    <a:lnTo>
                      <a:pt x="2376" y="11"/>
                    </a:lnTo>
                    <a:lnTo>
                      <a:pt x="2444" y="0"/>
                    </a:lnTo>
                    <a:lnTo>
                      <a:pt x="2495" y="0"/>
                    </a:lnTo>
                    <a:lnTo>
                      <a:pt x="2548" y="11"/>
                    </a:lnTo>
                    <a:lnTo>
                      <a:pt x="2577" y="28"/>
                    </a:lnTo>
                    <a:lnTo>
                      <a:pt x="2597" y="44"/>
                    </a:lnTo>
                    <a:lnTo>
                      <a:pt x="2608" y="77"/>
                    </a:lnTo>
                    <a:lnTo>
                      <a:pt x="2615" y="106"/>
                    </a:lnTo>
                    <a:lnTo>
                      <a:pt x="2617" y="148"/>
                    </a:lnTo>
                    <a:lnTo>
                      <a:pt x="2615" y="296"/>
                    </a:lnTo>
                    <a:lnTo>
                      <a:pt x="2615" y="3247"/>
                    </a:lnTo>
                    <a:lnTo>
                      <a:pt x="0" y="3734"/>
                    </a:lnTo>
                    <a:lnTo>
                      <a:pt x="0" y="389"/>
                    </a:lnTo>
                    <a:close/>
                  </a:path>
                </a:pathLst>
              </a:custGeom>
              <a:solidFill>
                <a:srgbClr val="00007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s-ES"/>
              </a:p>
            </p:txBody>
          </p:sp>
          <p:sp>
            <p:nvSpPr>
              <p:cNvPr id="10255" name="Freeform 6"/>
              <p:cNvSpPr>
                <a:spLocks/>
              </p:cNvSpPr>
              <p:nvPr/>
            </p:nvSpPr>
            <p:spPr bwMode="auto">
              <a:xfrm>
                <a:off x="1796" y="230"/>
                <a:ext cx="2380" cy="3852"/>
              </a:xfrm>
              <a:custGeom>
                <a:avLst/>
                <a:gdLst>
                  <a:gd name="T0" fmla="*/ 0 w 2380"/>
                  <a:gd name="T1" fmla="*/ 505 h 3852"/>
                  <a:gd name="T2" fmla="*/ 0 w 2380"/>
                  <a:gd name="T3" fmla="*/ 3852 h 3852"/>
                  <a:gd name="T4" fmla="*/ 2220 w 2380"/>
                  <a:gd name="T5" fmla="*/ 3237 h 3852"/>
                  <a:gd name="T6" fmla="*/ 2263 w 2380"/>
                  <a:gd name="T7" fmla="*/ 3228 h 3852"/>
                  <a:gd name="T8" fmla="*/ 2325 w 2380"/>
                  <a:gd name="T9" fmla="*/ 3208 h 3852"/>
                  <a:gd name="T10" fmla="*/ 2356 w 2380"/>
                  <a:gd name="T11" fmla="*/ 3186 h 3852"/>
                  <a:gd name="T12" fmla="*/ 2371 w 2380"/>
                  <a:gd name="T13" fmla="*/ 3162 h 3852"/>
                  <a:gd name="T14" fmla="*/ 2378 w 2380"/>
                  <a:gd name="T15" fmla="*/ 3122 h 3852"/>
                  <a:gd name="T16" fmla="*/ 2378 w 2380"/>
                  <a:gd name="T17" fmla="*/ 3095 h 3852"/>
                  <a:gd name="T18" fmla="*/ 2378 w 2380"/>
                  <a:gd name="T19" fmla="*/ 3053 h 3852"/>
                  <a:gd name="T20" fmla="*/ 2378 w 2380"/>
                  <a:gd name="T21" fmla="*/ 2993 h 3852"/>
                  <a:gd name="T22" fmla="*/ 2378 w 2380"/>
                  <a:gd name="T23" fmla="*/ 151 h 3852"/>
                  <a:gd name="T24" fmla="*/ 2380 w 2380"/>
                  <a:gd name="T25" fmla="*/ 98 h 3852"/>
                  <a:gd name="T26" fmla="*/ 2367 w 2380"/>
                  <a:gd name="T27" fmla="*/ 53 h 3852"/>
                  <a:gd name="T28" fmla="*/ 2349 w 2380"/>
                  <a:gd name="T29" fmla="*/ 29 h 3852"/>
                  <a:gd name="T30" fmla="*/ 2325 w 2380"/>
                  <a:gd name="T31" fmla="*/ 11 h 3852"/>
                  <a:gd name="T32" fmla="*/ 2296 w 2380"/>
                  <a:gd name="T33" fmla="*/ 0 h 3852"/>
                  <a:gd name="T34" fmla="*/ 2258 w 2380"/>
                  <a:gd name="T35" fmla="*/ 0 h 3852"/>
                  <a:gd name="T36" fmla="*/ 2218 w 2380"/>
                  <a:gd name="T37" fmla="*/ 2 h 3852"/>
                  <a:gd name="T38" fmla="*/ 2183 w 2380"/>
                  <a:gd name="T39" fmla="*/ 9 h 3852"/>
                  <a:gd name="T40" fmla="*/ 2139 w 2380"/>
                  <a:gd name="T41" fmla="*/ 16 h 3852"/>
                  <a:gd name="T42" fmla="*/ 0 w 2380"/>
                  <a:gd name="T43" fmla="*/ 505 h 385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380"/>
                  <a:gd name="T67" fmla="*/ 0 h 3852"/>
                  <a:gd name="T68" fmla="*/ 2380 w 2380"/>
                  <a:gd name="T69" fmla="*/ 3852 h 385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380" h="3852">
                    <a:moveTo>
                      <a:pt x="0" y="505"/>
                    </a:moveTo>
                    <a:lnTo>
                      <a:pt x="0" y="3852"/>
                    </a:lnTo>
                    <a:lnTo>
                      <a:pt x="2220" y="3237"/>
                    </a:lnTo>
                    <a:lnTo>
                      <a:pt x="2263" y="3228"/>
                    </a:lnTo>
                    <a:lnTo>
                      <a:pt x="2325" y="3208"/>
                    </a:lnTo>
                    <a:lnTo>
                      <a:pt x="2356" y="3186"/>
                    </a:lnTo>
                    <a:lnTo>
                      <a:pt x="2371" y="3162"/>
                    </a:lnTo>
                    <a:lnTo>
                      <a:pt x="2378" y="3122"/>
                    </a:lnTo>
                    <a:lnTo>
                      <a:pt x="2378" y="3095"/>
                    </a:lnTo>
                    <a:lnTo>
                      <a:pt x="2378" y="3053"/>
                    </a:lnTo>
                    <a:lnTo>
                      <a:pt x="2378" y="2993"/>
                    </a:lnTo>
                    <a:lnTo>
                      <a:pt x="2378" y="151"/>
                    </a:lnTo>
                    <a:lnTo>
                      <a:pt x="2380" y="98"/>
                    </a:lnTo>
                    <a:lnTo>
                      <a:pt x="2367" y="53"/>
                    </a:lnTo>
                    <a:lnTo>
                      <a:pt x="2349" y="29"/>
                    </a:lnTo>
                    <a:lnTo>
                      <a:pt x="2325" y="11"/>
                    </a:lnTo>
                    <a:lnTo>
                      <a:pt x="2296" y="0"/>
                    </a:lnTo>
                    <a:lnTo>
                      <a:pt x="2258" y="0"/>
                    </a:lnTo>
                    <a:lnTo>
                      <a:pt x="2218" y="2"/>
                    </a:lnTo>
                    <a:lnTo>
                      <a:pt x="2183" y="9"/>
                    </a:lnTo>
                    <a:lnTo>
                      <a:pt x="2139" y="16"/>
                    </a:lnTo>
                    <a:lnTo>
                      <a:pt x="0" y="505"/>
                    </a:lnTo>
                    <a:close/>
                  </a:path>
                </a:pathLst>
              </a:custGeom>
              <a:solidFill>
                <a:srgbClr val="3F7FF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s-ES"/>
              </a:p>
            </p:txBody>
          </p:sp>
          <p:grpSp>
            <p:nvGrpSpPr>
              <p:cNvPr id="10256" name="Group 7"/>
              <p:cNvGrpSpPr>
                <a:grpSpLocks/>
              </p:cNvGrpSpPr>
              <p:nvPr/>
            </p:nvGrpSpPr>
            <p:grpSpPr bwMode="auto">
              <a:xfrm>
                <a:off x="1426" y="387"/>
                <a:ext cx="425" cy="372"/>
                <a:chOff x="1426" y="387"/>
                <a:chExt cx="425" cy="372"/>
              </a:xfrm>
            </p:grpSpPr>
            <p:sp>
              <p:nvSpPr>
                <p:cNvPr id="10258" name="Freeform 8"/>
                <p:cNvSpPr>
                  <a:spLocks/>
                </p:cNvSpPr>
                <p:nvPr/>
              </p:nvSpPr>
              <p:spPr bwMode="auto">
                <a:xfrm>
                  <a:off x="1432" y="414"/>
                  <a:ext cx="419" cy="345"/>
                </a:xfrm>
                <a:custGeom>
                  <a:avLst/>
                  <a:gdLst>
                    <a:gd name="T0" fmla="*/ 0 w 419"/>
                    <a:gd name="T1" fmla="*/ 175 h 345"/>
                    <a:gd name="T2" fmla="*/ 23 w 419"/>
                    <a:gd name="T3" fmla="*/ 151 h 345"/>
                    <a:gd name="T4" fmla="*/ 51 w 419"/>
                    <a:gd name="T5" fmla="*/ 124 h 345"/>
                    <a:gd name="T6" fmla="*/ 87 w 419"/>
                    <a:gd name="T7" fmla="*/ 95 h 345"/>
                    <a:gd name="T8" fmla="*/ 127 w 419"/>
                    <a:gd name="T9" fmla="*/ 64 h 345"/>
                    <a:gd name="T10" fmla="*/ 164 w 419"/>
                    <a:gd name="T11" fmla="*/ 46 h 345"/>
                    <a:gd name="T12" fmla="*/ 202 w 419"/>
                    <a:gd name="T13" fmla="*/ 27 h 345"/>
                    <a:gd name="T14" fmla="*/ 231 w 419"/>
                    <a:gd name="T15" fmla="*/ 15 h 345"/>
                    <a:gd name="T16" fmla="*/ 264 w 419"/>
                    <a:gd name="T17" fmla="*/ 7 h 345"/>
                    <a:gd name="T18" fmla="*/ 297 w 419"/>
                    <a:gd name="T19" fmla="*/ 0 h 345"/>
                    <a:gd name="T20" fmla="*/ 319 w 419"/>
                    <a:gd name="T21" fmla="*/ 2 h 345"/>
                    <a:gd name="T22" fmla="*/ 348 w 419"/>
                    <a:gd name="T23" fmla="*/ 9 h 345"/>
                    <a:gd name="T24" fmla="*/ 366 w 419"/>
                    <a:gd name="T25" fmla="*/ 15 h 345"/>
                    <a:gd name="T26" fmla="*/ 384 w 419"/>
                    <a:gd name="T27" fmla="*/ 29 h 345"/>
                    <a:gd name="T28" fmla="*/ 397 w 419"/>
                    <a:gd name="T29" fmla="*/ 42 h 345"/>
                    <a:gd name="T30" fmla="*/ 410 w 419"/>
                    <a:gd name="T31" fmla="*/ 64 h 345"/>
                    <a:gd name="T32" fmla="*/ 415 w 419"/>
                    <a:gd name="T33" fmla="*/ 89 h 345"/>
                    <a:gd name="T34" fmla="*/ 419 w 419"/>
                    <a:gd name="T35" fmla="*/ 113 h 345"/>
                    <a:gd name="T36" fmla="*/ 412 w 419"/>
                    <a:gd name="T37" fmla="*/ 139 h 345"/>
                    <a:gd name="T38" fmla="*/ 406 w 419"/>
                    <a:gd name="T39" fmla="*/ 164 h 345"/>
                    <a:gd name="T40" fmla="*/ 397 w 419"/>
                    <a:gd name="T41" fmla="*/ 193 h 345"/>
                    <a:gd name="T42" fmla="*/ 377 w 419"/>
                    <a:gd name="T43" fmla="*/ 219 h 345"/>
                    <a:gd name="T44" fmla="*/ 359 w 419"/>
                    <a:gd name="T45" fmla="*/ 248 h 345"/>
                    <a:gd name="T46" fmla="*/ 330 w 419"/>
                    <a:gd name="T47" fmla="*/ 286 h 345"/>
                    <a:gd name="T48" fmla="*/ 302 w 419"/>
                    <a:gd name="T49" fmla="*/ 323 h 345"/>
                    <a:gd name="T50" fmla="*/ 279 w 419"/>
                    <a:gd name="T51" fmla="*/ 345 h 345"/>
                    <a:gd name="T52" fmla="*/ 0 w 419"/>
                    <a:gd name="T53" fmla="*/ 175 h 345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419"/>
                    <a:gd name="T82" fmla="*/ 0 h 345"/>
                    <a:gd name="T83" fmla="*/ 419 w 419"/>
                    <a:gd name="T84" fmla="*/ 345 h 345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419" h="345">
                      <a:moveTo>
                        <a:pt x="0" y="175"/>
                      </a:moveTo>
                      <a:lnTo>
                        <a:pt x="23" y="151"/>
                      </a:lnTo>
                      <a:lnTo>
                        <a:pt x="51" y="124"/>
                      </a:lnTo>
                      <a:lnTo>
                        <a:pt x="87" y="95"/>
                      </a:lnTo>
                      <a:lnTo>
                        <a:pt x="127" y="64"/>
                      </a:lnTo>
                      <a:lnTo>
                        <a:pt x="164" y="46"/>
                      </a:lnTo>
                      <a:lnTo>
                        <a:pt x="202" y="27"/>
                      </a:lnTo>
                      <a:lnTo>
                        <a:pt x="231" y="15"/>
                      </a:lnTo>
                      <a:lnTo>
                        <a:pt x="264" y="7"/>
                      </a:lnTo>
                      <a:lnTo>
                        <a:pt x="297" y="0"/>
                      </a:lnTo>
                      <a:lnTo>
                        <a:pt x="319" y="2"/>
                      </a:lnTo>
                      <a:lnTo>
                        <a:pt x="348" y="9"/>
                      </a:lnTo>
                      <a:lnTo>
                        <a:pt x="366" y="15"/>
                      </a:lnTo>
                      <a:lnTo>
                        <a:pt x="384" y="29"/>
                      </a:lnTo>
                      <a:lnTo>
                        <a:pt x="397" y="42"/>
                      </a:lnTo>
                      <a:lnTo>
                        <a:pt x="410" y="64"/>
                      </a:lnTo>
                      <a:lnTo>
                        <a:pt x="415" y="89"/>
                      </a:lnTo>
                      <a:lnTo>
                        <a:pt x="419" y="113"/>
                      </a:lnTo>
                      <a:lnTo>
                        <a:pt x="412" y="139"/>
                      </a:lnTo>
                      <a:lnTo>
                        <a:pt x="406" y="164"/>
                      </a:lnTo>
                      <a:lnTo>
                        <a:pt x="397" y="193"/>
                      </a:lnTo>
                      <a:lnTo>
                        <a:pt x="377" y="219"/>
                      </a:lnTo>
                      <a:lnTo>
                        <a:pt x="359" y="248"/>
                      </a:lnTo>
                      <a:lnTo>
                        <a:pt x="330" y="286"/>
                      </a:lnTo>
                      <a:lnTo>
                        <a:pt x="302" y="323"/>
                      </a:lnTo>
                      <a:lnTo>
                        <a:pt x="279" y="345"/>
                      </a:lnTo>
                      <a:lnTo>
                        <a:pt x="0" y="175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hangingPunct="0"/>
                  <a:endParaRPr lang="es-ES"/>
                </a:p>
              </p:txBody>
            </p:sp>
            <p:sp>
              <p:nvSpPr>
                <p:cNvPr id="10259" name="Freeform 9"/>
                <p:cNvSpPr>
                  <a:spLocks/>
                </p:cNvSpPr>
                <p:nvPr/>
              </p:nvSpPr>
              <p:spPr bwMode="auto">
                <a:xfrm>
                  <a:off x="1426" y="387"/>
                  <a:ext cx="418" cy="346"/>
                </a:xfrm>
                <a:custGeom>
                  <a:avLst/>
                  <a:gdLst>
                    <a:gd name="T0" fmla="*/ 0 w 418"/>
                    <a:gd name="T1" fmla="*/ 175 h 346"/>
                    <a:gd name="T2" fmla="*/ 22 w 418"/>
                    <a:gd name="T3" fmla="*/ 153 h 346"/>
                    <a:gd name="T4" fmla="*/ 51 w 418"/>
                    <a:gd name="T5" fmla="*/ 124 h 346"/>
                    <a:gd name="T6" fmla="*/ 86 w 418"/>
                    <a:gd name="T7" fmla="*/ 96 h 346"/>
                    <a:gd name="T8" fmla="*/ 128 w 418"/>
                    <a:gd name="T9" fmla="*/ 67 h 346"/>
                    <a:gd name="T10" fmla="*/ 164 w 418"/>
                    <a:gd name="T11" fmla="*/ 45 h 346"/>
                    <a:gd name="T12" fmla="*/ 201 w 418"/>
                    <a:gd name="T13" fmla="*/ 29 h 346"/>
                    <a:gd name="T14" fmla="*/ 230 w 418"/>
                    <a:gd name="T15" fmla="*/ 14 h 346"/>
                    <a:gd name="T16" fmla="*/ 263 w 418"/>
                    <a:gd name="T17" fmla="*/ 5 h 346"/>
                    <a:gd name="T18" fmla="*/ 294 w 418"/>
                    <a:gd name="T19" fmla="*/ 0 h 346"/>
                    <a:gd name="T20" fmla="*/ 321 w 418"/>
                    <a:gd name="T21" fmla="*/ 0 h 346"/>
                    <a:gd name="T22" fmla="*/ 347 w 418"/>
                    <a:gd name="T23" fmla="*/ 7 h 346"/>
                    <a:gd name="T24" fmla="*/ 367 w 418"/>
                    <a:gd name="T25" fmla="*/ 18 h 346"/>
                    <a:gd name="T26" fmla="*/ 381 w 418"/>
                    <a:gd name="T27" fmla="*/ 29 h 346"/>
                    <a:gd name="T28" fmla="*/ 396 w 418"/>
                    <a:gd name="T29" fmla="*/ 40 h 346"/>
                    <a:gd name="T30" fmla="*/ 409 w 418"/>
                    <a:gd name="T31" fmla="*/ 67 h 346"/>
                    <a:gd name="T32" fmla="*/ 416 w 418"/>
                    <a:gd name="T33" fmla="*/ 89 h 346"/>
                    <a:gd name="T34" fmla="*/ 418 w 418"/>
                    <a:gd name="T35" fmla="*/ 113 h 346"/>
                    <a:gd name="T36" fmla="*/ 414 w 418"/>
                    <a:gd name="T37" fmla="*/ 138 h 346"/>
                    <a:gd name="T38" fmla="*/ 405 w 418"/>
                    <a:gd name="T39" fmla="*/ 169 h 346"/>
                    <a:gd name="T40" fmla="*/ 394 w 418"/>
                    <a:gd name="T41" fmla="*/ 191 h 346"/>
                    <a:gd name="T42" fmla="*/ 376 w 418"/>
                    <a:gd name="T43" fmla="*/ 220 h 346"/>
                    <a:gd name="T44" fmla="*/ 359 w 418"/>
                    <a:gd name="T45" fmla="*/ 248 h 346"/>
                    <a:gd name="T46" fmla="*/ 330 w 418"/>
                    <a:gd name="T47" fmla="*/ 284 h 346"/>
                    <a:gd name="T48" fmla="*/ 301 w 418"/>
                    <a:gd name="T49" fmla="*/ 326 h 346"/>
                    <a:gd name="T50" fmla="*/ 277 w 418"/>
                    <a:gd name="T51" fmla="*/ 346 h 346"/>
                    <a:gd name="T52" fmla="*/ 0 w 418"/>
                    <a:gd name="T53" fmla="*/ 175 h 34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418"/>
                    <a:gd name="T82" fmla="*/ 0 h 346"/>
                    <a:gd name="T83" fmla="*/ 418 w 418"/>
                    <a:gd name="T84" fmla="*/ 346 h 34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418" h="346">
                      <a:moveTo>
                        <a:pt x="0" y="175"/>
                      </a:moveTo>
                      <a:lnTo>
                        <a:pt x="22" y="153"/>
                      </a:lnTo>
                      <a:lnTo>
                        <a:pt x="51" y="124"/>
                      </a:lnTo>
                      <a:lnTo>
                        <a:pt x="86" y="96"/>
                      </a:lnTo>
                      <a:lnTo>
                        <a:pt x="128" y="67"/>
                      </a:lnTo>
                      <a:lnTo>
                        <a:pt x="164" y="45"/>
                      </a:lnTo>
                      <a:lnTo>
                        <a:pt x="201" y="29"/>
                      </a:lnTo>
                      <a:lnTo>
                        <a:pt x="230" y="14"/>
                      </a:lnTo>
                      <a:lnTo>
                        <a:pt x="263" y="5"/>
                      </a:lnTo>
                      <a:lnTo>
                        <a:pt x="294" y="0"/>
                      </a:lnTo>
                      <a:lnTo>
                        <a:pt x="321" y="0"/>
                      </a:lnTo>
                      <a:lnTo>
                        <a:pt x="347" y="7"/>
                      </a:lnTo>
                      <a:lnTo>
                        <a:pt x="367" y="18"/>
                      </a:lnTo>
                      <a:lnTo>
                        <a:pt x="381" y="29"/>
                      </a:lnTo>
                      <a:lnTo>
                        <a:pt x="396" y="40"/>
                      </a:lnTo>
                      <a:lnTo>
                        <a:pt x="409" y="67"/>
                      </a:lnTo>
                      <a:lnTo>
                        <a:pt x="416" y="89"/>
                      </a:lnTo>
                      <a:lnTo>
                        <a:pt x="418" y="113"/>
                      </a:lnTo>
                      <a:lnTo>
                        <a:pt x="414" y="138"/>
                      </a:lnTo>
                      <a:lnTo>
                        <a:pt x="405" y="169"/>
                      </a:lnTo>
                      <a:lnTo>
                        <a:pt x="394" y="191"/>
                      </a:lnTo>
                      <a:lnTo>
                        <a:pt x="376" y="220"/>
                      </a:lnTo>
                      <a:lnTo>
                        <a:pt x="359" y="248"/>
                      </a:lnTo>
                      <a:lnTo>
                        <a:pt x="330" y="284"/>
                      </a:lnTo>
                      <a:lnTo>
                        <a:pt x="301" y="326"/>
                      </a:lnTo>
                      <a:lnTo>
                        <a:pt x="277" y="346"/>
                      </a:lnTo>
                      <a:lnTo>
                        <a:pt x="0" y="175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hangingPunct="0"/>
                  <a:endParaRPr lang="es-ES"/>
                </a:p>
              </p:txBody>
            </p:sp>
          </p:grpSp>
          <p:sp>
            <p:nvSpPr>
              <p:cNvPr id="10257" name="Freeform 10"/>
              <p:cNvSpPr>
                <a:spLocks/>
              </p:cNvSpPr>
              <p:nvPr/>
            </p:nvSpPr>
            <p:spPr bwMode="auto">
              <a:xfrm>
                <a:off x="1229" y="410"/>
                <a:ext cx="567" cy="3668"/>
              </a:xfrm>
              <a:custGeom>
                <a:avLst/>
                <a:gdLst>
                  <a:gd name="T0" fmla="*/ 0 w 567"/>
                  <a:gd name="T1" fmla="*/ 0 h 3668"/>
                  <a:gd name="T2" fmla="*/ 0 w 567"/>
                  <a:gd name="T3" fmla="*/ 3342 h 3668"/>
                  <a:gd name="T4" fmla="*/ 567 w 567"/>
                  <a:gd name="T5" fmla="*/ 3668 h 3668"/>
                  <a:gd name="T6" fmla="*/ 567 w 567"/>
                  <a:gd name="T7" fmla="*/ 325 h 3668"/>
                  <a:gd name="T8" fmla="*/ 0 w 567"/>
                  <a:gd name="T9" fmla="*/ 0 h 36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7"/>
                  <a:gd name="T16" fmla="*/ 0 h 3668"/>
                  <a:gd name="T17" fmla="*/ 567 w 567"/>
                  <a:gd name="T18" fmla="*/ 3668 h 36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7" h="3668">
                    <a:moveTo>
                      <a:pt x="0" y="0"/>
                    </a:moveTo>
                    <a:lnTo>
                      <a:pt x="0" y="3342"/>
                    </a:lnTo>
                    <a:lnTo>
                      <a:pt x="567" y="3668"/>
                    </a:lnTo>
                    <a:lnTo>
                      <a:pt x="567" y="32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1F9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s-ES"/>
              </a:p>
            </p:txBody>
          </p:sp>
        </p:grpSp>
        <p:sp>
          <p:nvSpPr>
            <p:cNvPr id="92" name="Text Box 11"/>
            <p:cNvSpPr txBox="1">
              <a:spLocks noChangeArrowheads="1"/>
            </p:cNvSpPr>
            <p:nvPr/>
          </p:nvSpPr>
          <p:spPr bwMode="auto">
            <a:xfrm>
              <a:off x="1265" y="1543"/>
              <a:ext cx="411" cy="1909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s-ES_tradnl" sz="1662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+mn-cs"/>
                </a:rPr>
                <a:t>C</a:t>
              </a:r>
            </a:p>
            <a:p>
              <a:pPr algn="ctr">
                <a:defRPr/>
              </a:pPr>
              <a:r>
                <a:rPr lang="es-ES_tradnl" sz="1662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+mn-cs"/>
                </a:rPr>
                <a:t>C</a:t>
              </a:r>
            </a:p>
            <a:p>
              <a:pPr algn="ctr">
                <a:defRPr/>
              </a:pPr>
              <a:r>
                <a:rPr lang="es-ES_tradnl" sz="1662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+mn-cs"/>
                </a:rPr>
                <a:t>E</a:t>
              </a:r>
            </a:p>
            <a:p>
              <a:pPr algn="ctr">
                <a:defRPr/>
              </a:pPr>
              <a:r>
                <a:rPr lang="es-ES_tradnl" sz="1662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+mn-cs"/>
                </a:rPr>
                <a:t>I</a:t>
              </a:r>
            </a:p>
            <a:p>
              <a:pPr algn="ctr">
                <a:defRPr/>
              </a:pPr>
              <a:r>
                <a:rPr lang="es-ES_tradnl" sz="1662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+mn-cs"/>
                </a:rPr>
                <a:t>M</a:t>
              </a:r>
              <a:endParaRPr lang="es-ES_tradnl" sz="1662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endParaRPr>
            </a:p>
          </p:txBody>
        </p:sp>
        <p:sp>
          <p:nvSpPr>
            <p:cNvPr id="93" name="Text Box 11"/>
            <p:cNvSpPr txBox="1">
              <a:spLocks noChangeArrowheads="1"/>
            </p:cNvSpPr>
            <p:nvPr/>
          </p:nvSpPr>
          <p:spPr bwMode="auto">
            <a:xfrm>
              <a:off x="1794" y="1567"/>
              <a:ext cx="2422" cy="252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s-ES_tradnl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+mn-cs"/>
                </a:rPr>
                <a:t>Plan</a:t>
              </a:r>
            </a:p>
            <a:p>
              <a:pPr algn="ctr">
                <a:defRPr/>
              </a:pPr>
              <a:r>
                <a:rPr lang="es-ES_tradnl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+mn-cs"/>
                </a:rPr>
                <a:t>Estratégico</a:t>
              </a:r>
            </a:p>
            <a:p>
              <a:pPr algn="ctr">
                <a:defRPr/>
              </a:pPr>
              <a:endParaRPr lang="es-ES_tradnl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endParaRPr>
            </a:p>
            <a:p>
              <a:pPr algn="ctr">
                <a:defRPr/>
              </a:pPr>
              <a:endParaRPr lang="es-ES_tradnl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endParaRPr>
            </a:p>
          </p:txBody>
        </p:sp>
      </p:grpSp>
      <p:sp>
        <p:nvSpPr>
          <p:cNvPr id="135176" name="22 Rectángulo"/>
          <p:cNvSpPr>
            <a:spLocks noChangeArrowheads="1"/>
          </p:cNvSpPr>
          <p:nvPr/>
        </p:nvSpPr>
        <p:spPr bwMode="auto">
          <a:xfrm>
            <a:off x="5253038" y="2571750"/>
            <a:ext cx="189706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es-ES" altLang="es-ES" sz="4800" b="1">
                <a:solidFill>
                  <a:srgbClr val="FF0000"/>
                </a:solidFill>
                <a:latin typeface="Arial Narrow" pitchFamily="34" charset="0"/>
              </a:rPr>
              <a:t>VISIÓN</a:t>
            </a:r>
          </a:p>
        </p:txBody>
      </p:sp>
      <p:sp>
        <p:nvSpPr>
          <p:cNvPr id="21" name="22 Rectángulo"/>
          <p:cNvSpPr>
            <a:spLocks noChangeArrowheads="1"/>
          </p:cNvSpPr>
          <p:nvPr/>
        </p:nvSpPr>
        <p:spPr bwMode="auto">
          <a:xfrm>
            <a:off x="5214938" y="3500438"/>
            <a:ext cx="197961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es-ES" altLang="es-ES" sz="4800" b="1">
                <a:solidFill>
                  <a:srgbClr val="FF0000"/>
                </a:solidFill>
                <a:latin typeface="Arial Narrow" pitchFamily="34" charset="0"/>
              </a:rPr>
              <a:t>MISIÓN</a:t>
            </a:r>
          </a:p>
        </p:txBody>
      </p:sp>
      <p:sp>
        <p:nvSpPr>
          <p:cNvPr id="22" name="22 Rectángulo"/>
          <p:cNvSpPr>
            <a:spLocks noChangeArrowheads="1"/>
          </p:cNvSpPr>
          <p:nvPr/>
        </p:nvSpPr>
        <p:spPr bwMode="auto">
          <a:xfrm>
            <a:off x="4929188" y="4357688"/>
            <a:ext cx="258603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es-ES" altLang="es-ES" sz="4800" b="1">
                <a:solidFill>
                  <a:srgbClr val="FF0000"/>
                </a:solidFill>
                <a:latin typeface="Arial Narrow" pitchFamily="34" charset="0"/>
              </a:rPr>
              <a:t>VALORES</a:t>
            </a:r>
          </a:p>
        </p:txBody>
      </p:sp>
      <p:pic>
        <p:nvPicPr>
          <p:cNvPr id="10249" name="Picture 2" descr="Corporación Miner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42875"/>
            <a:ext cx="2800350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22 Rectángulo"/>
          <p:cNvSpPr>
            <a:spLocks noChangeArrowheads="1"/>
          </p:cNvSpPr>
          <p:nvPr/>
        </p:nvSpPr>
        <p:spPr bwMode="auto">
          <a:xfrm>
            <a:off x="1071563" y="5429250"/>
            <a:ext cx="715803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es-ES" altLang="es-ES" sz="4800" b="1">
                <a:solidFill>
                  <a:srgbClr val="FF0000"/>
                </a:solidFill>
                <a:latin typeface="Arial Narrow" pitchFamily="34" charset="0"/>
              </a:rPr>
              <a:t>OBJETIVOS ESTRATÉGICOS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135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6" grpId="0"/>
      <p:bldP spid="21" grpId="0"/>
      <p:bldP spid="22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12712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40000"/>
              </a:lnSpc>
              <a:defRPr/>
            </a:pPr>
            <a:endParaRPr lang="es-ES_tradnl" sz="48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algn="ctr">
              <a:defRPr/>
            </a:pPr>
            <a:r>
              <a:rPr lang="es-ES_tradnl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Arial" pitchFamily="34" charset="0"/>
              </a:rPr>
              <a:t>V I S I Ó N</a:t>
            </a:r>
          </a:p>
        </p:txBody>
      </p:sp>
      <p:sp>
        <p:nvSpPr>
          <p:cNvPr id="11267" name="Rectángulo 1"/>
          <p:cNvSpPr>
            <a:spLocks noChangeArrowheads="1"/>
          </p:cNvSpPr>
          <p:nvPr/>
        </p:nvSpPr>
        <p:spPr bwMode="auto">
          <a:xfrm>
            <a:off x="155575" y="1557338"/>
            <a:ext cx="8832850" cy="369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tabLst>
                <a:tab pos="1762125" algn="l"/>
              </a:tabLst>
            </a:pPr>
            <a:r>
              <a:rPr lang="es-ES" sz="3600"/>
              <a:t>Ser una Corporación Educacional que se desempeña dentro de los más altos estándares de gestión para formar a través de sus establecimientos educacionales, personas integras y útiles a su comunidad, la sociedad y el país.</a:t>
            </a:r>
          </a:p>
          <a:p>
            <a:pPr algn="ctr" eaLnBrk="0" hangingPunct="0">
              <a:tabLst>
                <a:tab pos="1762125" algn="l"/>
              </a:tabLst>
            </a:pPr>
            <a:endParaRPr lang="es-ES" altLang="es-ES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12712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40000"/>
              </a:lnSpc>
              <a:defRPr/>
            </a:pPr>
            <a:endParaRPr lang="es-ES_tradnl" sz="48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algn="ctr">
              <a:defRPr/>
            </a:pPr>
            <a:r>
              <a:rPr lang="es-ES_tradnl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Arial" pitchFamily="34" charset="0"/>
              </a:rPr>
              <a:t>M I S I Ó N</a:t>
            </a:r>
          </a:p>
        </p:txBody>
      </p:sp>
      <p:sp>
        <p:nvSpPr>
          <p:cNvPr id="12291" name="Rectángulo 1"/>
          <p:cNvSpPr>
            <a:spLocks noChangeArrowheads="1"/>
          </p:cNvSpPr>
          <p:nvPr/>
        </p:nvSpPr>
        <p:spPr bwMode="auto">
          <a:xfrm>
            <a:off x="155575" y="1557338"/>
            <a:ext cx="8832850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tabLst>
                <a:tab pos="1762125" algn="l"/>
              </a:tabLst>
            </a:pPr>
            <a:r>
              <a:rPr lang="es-ES" sz="3600"/>
              <a:t>Somos una corporación que promueve el desarrollo de procesos educativos cumpliendo con los estándares establecidos por el Ministerio de Educación considerando el desarrollo integral del individuo y acorde con las necesidades del entorno laboral.</a:t>
            </a:r>
          </a:p>
        </p:txBody>
      </p:sp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38 Grupo"/>
          <p:cNvGrpSpPr>
            <a:grpSpLocks/>
          </p:cNvGrpSpPr>
          <p:nvPr/>
        </p:nvGrpSpPr>
        <p:grpSpPr bwMode="auto">
          <a:xfrm>
            <a:off x="500063" y="1500188"/>
            <a:ext cx="6469062" cy="827087"/>
            <a:chOff x="71406" y="1785929"/>
            <a:chExt cx="5895433" cy="827705"/>
          </a:xfrm>
        </p:grpSpPr>
        <p:grpSp>
          <p:nvGrpSpPr>
            <p:cNvPr id="13340" name="Group 3"/>
            <p:cNvGrpSpPr>
              <a:grpSpLocks/>
            </p:cNvGrpSpPr>
            <p:nvPr/>
          </p:nvGrpSpPr>
          <p:grpSpPr bwMode="auto">
            <a:xfrm>
              <a:off x="71406" y="1785929"/>
              <a:ext cx="5895433" cy="827705"/>
              <a:chOff x="1296" y="1824"/>
              <a:chExt cx="2959" cy="324"/>
            </a:xfrm>
          </p:grpSpPr>
          <p:sp>
            <p:nvSpPr>
              <p:cNvPr id="9" name="AutoShape 4"/>
              <p:cNvSpPr>
                <a:spLocks noChangeArrowheads="1"/>
              </p:cNvSpPr>
              <p:nvPr/>
            </p:nvSpPr>
            <p:spPr bwMode="gray">
              <a:xfrm>
                <a:off x="1536" y="1899"/>
                <a:ext cx="2719" cy="193"/>
              </a:xfrm>
              <a:prstGeom prst="roundRect">
                <a:avLst>
                  <a:gd name="adj" fmla="val 16667"/>
                </a:avLst>
              </a:prstGeom>
              <a:solidFill>
                <a:srgbClr val="FFFF00"/>
              </a:solidFill>
              <a:ln w="12700" algn="ctr">
                <a:solidFill>
                  <a:schemeClr val="bg1"/>
                </a:solidFill>
                <a:round/>
                <a:headEnd/>
                <a:tailEnd/>
              </a:ln>
              <a:effectLst>
                <a:outerShdw dist="99190" dir="2388334" algn="ctr" rotWithShape="0">
                  <a:srgbClr val="333333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s-ES_tradnl" sz="3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cs"/>
                </a:endParaRPr>
              </a:p>
            </p:txBody>
          </p:sp>
          <p:sp>
            <p:nvSpPr>
              <p:cNvPr id="11" name="AutoShape 5"/>
              <p:cNvSpPr>
                <a:spLocks noChangeArrowheads="1"/>
              </p:cNvSpPr>
              <p:nvPr/>
            </p:nvSpPr>
            <p:spPr bwMode="gray">
              <a:xfrm>
                <a:off x="1296" y="1824"/>
                <a:ext cx="378" cy="324"/>
              </a:xfrm>
              <a:prstGeom prst="diamond">
                <a:avLst/>
              </a:prstGeom>
              <a:solidFill>
                <a:srgbClr val="FFFF00"/>
              </a:solidFill>
              <a:ln w="25400" algn="ctr">
                <a:solidFill>
                  <a:schemeClr val="bg1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333333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s-ES_tradnl" sz="3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cs"/>
                </a:endParaRPr>
              </a:p>
            </p:txBody>
          </p:sp>
          <p:sp>
            <p:nvSpPr>
              <p:cNvPr id="12" name="Text Box 7"/>
              <p:cNvSpPr txBox="1">
                <a:spLocks noChangeArrowheads="1"/>
              </p:cNvSpPr>
              <p:nvPr/>
            </p:nvSpPr>
            <p:spPr bwMode="gray">
              <a:xfrm>
                <a:off x="1391" y="1890"/>
                <a:ext cx="202" cy="25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+mn-cs"/>
                  </a:rPr>
                  <a:t>1</a:t>
                </a:r>
                <a:endParaRPr lang="es-ES_tradnl" sz="36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+mn-cs"/>
                </a:endParaRPr>
              </a:p>
            </p:txBody>
          </p:sp>
        </p:grpSp>
        <p:sp>
          <p:nvSpPr>
            <p:cNvPr id="8" name="13 Rectángulo"/>
            <p:cNvSpPr>
              <a:spLocks noChangeArrowheads="1"/>
            </p:cNvSpPr>
            <p:nvPr/>
          </p:nvSpPr>
          <p:spPr bwMode="auto">
            <a:xfrm>
              <a:off x="872896" y="1930499"/>
              <a:ext cx="4889955" cy="64659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spcBef>
                  <a:spcPct val="0"/>
                </a:spcBef>
                <a:buFontTx/>
                <a:buNone/>
                <a:defRPr/>
              </a:pPr>
              <a:r>
                <a:rPr lang="es-CL" altLang="es-ES" sz="36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  <a:cs typeface="+mn-cs"/>
                </a:rPr>
                <a:t> COMPROMISO SOCIAL</a:t>
              </a:r>
              <a:endParaRPr lang="es-ES_tradnl" altLang="es-E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+mn-cs"/>
              </a:endParaRPr>
            </a:p>
          </p:txBody>
        </p:sp>
      </p:grpSp>
      <p:grpSp>
        <p:nvGrpSpPr>
          <p:cNvPr id="4" name="40 Grupo"/>
          <p:cNvGrpSpPr>
            <a:grpSpLocks/>
          </p:cNvGrpSpPr>
          <p:nvPr/>
        </p:nvGrpSpPr>
        <p:grpSpPr bwMode="auto">
          <a:xfrm>
            <a:off x="1103313" y="3327400"/>
            <a:ext cx="6524625" cy="871538"/>
            <a:chOff x="1357340" y="3643317"/>
            <a:chExt cx="5775892" cy="871134"/>
          </a:xfrm>
        </p:grpSpPr>
        <p:grpSp>
          <p:nvGrpSpPr>
            <p:cNvPr id="13335" name="Group 13"/>
            <p:cNvGrpSpPr>
              <a:grpSpLocks/>
            </p:cNvGrpSpPr>
            <p:nvPr/>
          </p:nvGrpSpPr>
          <p:grpSpPr bwMode="auto">
            <a:xfrm>
              <a:off x="1357340" y="3643317"/>
              <a:ext cx="5775892" cy="871134"/>
              <a:chOff x="1296" y="1824"/>
              <a:chExt cx="2899" cy="341"/>
            </a:xfrm>
          </p:grpSpPr>
          <p:sp>
            <p:nvSpPr>
              <p:cNvPr id="22" name="AutoShape 14"/>
              <p:cNvSpPr>
                <a:spLocks noChangeArrowheads="1"/>
              </p:cNvSpPr>
              <p:nvPr/>
            </p:nvSpPr>
            <p:spPr bwMode="gray">
              <a:xfrm>
                <a:off x="1536" y="1899"/>
                <a:ext cx="2659" cy="238"/>
              </a:xfrm>
              <a:prstGeom prst="roundRect">
                <a:avLst>
                  <a:gd name="adj" fmla="val 16667"/>
                </a:avLst>
              </a:prstGeom>
              <a:solidFill>
                <a:srgbClr val="FF99CC"/>
              </a:solidFill>
              <a:ln w="12700" algn="ctr">
                <a:solidFill>
                  <a:schemeClr val="bg1"/>
                </a:solidFill>
                <a:round/>
                <a:headEnd/>
                <a:tailEnd/>
              </a:ln>
              <a:effectLst>
                <a:outerShdw dist="99190" dir="2388334" algn="ctr" rotWithShape="0">
                  <a:srgbClr val="333333">
                    <a:alpha val="50000"/>
                  </a:srgbClr>
                </a:outerShdw>
              </a:effec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hangingPunct="0">
                  <a:spcBef>
                    <a:spcPct val="0"/>
                  </a:spcBef>
                  <a:buFontTx/>
                  <a:buNone/>
                  <a:defRPr/>
                </a:pPr>
                <a:endParaRPr lang="es-ES_tradnl" altLang="es-ES" sz="3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cs"/>
                </a:endParaRPr>
              </a:p>
            </p:txBody>
          </p:sp>
          <p:sp>
            <p:nvSpPr>
              <p:cNvPr id="23" name="AutoShape 15"/>
              <p:cNvSpPr>
                <a:spLocks noChangeArrowheads="1"/>
              </p:cNvSpPr>
              <p:nvPr/>
            </p:nvSpPr>
            <p:spPr bwMode="gray">
              <a:xfrm>
                <a:off x="1296" y="1824"/>
                <a:ext cx="391" cy="341"/>
              </a:xfrm>
              <a:prstGeom prst="diamond">
                <a:avLst/>
              </a:prstGeom>
              <a:solidFill>
                <a:srgbClr val="FF99CC"/>
              </a:solidFill>
              <a:ln w="25400" algn="ctr">
                <a:solidFill>
                  <a:schemeClr val="bg1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333333">
                    <a:alpha val="50000"/>
                  </a:srgbClr>
                </a:outerShdw>
              </a:effec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hangingPunct="0">
                  <a:spcBef>
                    <a:spcPct val="0"/>
                  </a:spcBef>
                  <a:buFontTx/>
                  <a:buNone/>
                  <a:defRPr/>
                </a:pPr>
                <a:endParaRPr lang="es-ES_tradnl" altLang="es-ES" sz="3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cs"/>
                </a:endParaRPr>
              </a:p>
            </p:txBody>
          </p:sp>
          <p:sp>
            <p:nvSpPr>
              <p:cNvPr id="24" name="Text Box 17"/>
              <p:cNvSpPr txBox="1">
                <a:spLocks noChangeArrowheads="1"/>
              </p:cNvSpPr>
              <p:nvPr/>
            </p:nvSpPr>
            <p:spPr bwMode="gray">
              <a:xfrm>
                <a:off x="1404" y="1878"/>
                <a:ext cx="196" cy="25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+mn-cs"/>
                  </a:rPr>
                  <a:t>3</a:t>
                </a:r>
                <a:endParaRPr lang="es-ES_tradnl" sz="36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+mn-cs"/>
                </a:endParaRPr>
              </a:p>
            </p:txBody>
          </p:sp>
        </p:grpSp>
        <p:sp>
          <p:nvSpPr>
            <p:cNvPr id="21" name="25 Rectángulo"/>
            <p:cNvSpPr/>
            <p:nvPr/>
          </p:nvSpPr>
          <p:spPr>
            <a:xfrm>
              <a:off x="3031083" y="3854357"/>
              <a:ext cx="2136096" cy="5918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eaLnBrk="0" hangingPunct="0">
                <a:lnSpc>
                  <a:spcPct val="90000"/>
                </a:lnSpc>
                <a:defRPr/>
              </a:pPr>
              <a:r>
                <a:rPr lang="es-CL" sz="36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  <a:cs typeface="+mn-cs"/>
                </a:rPr>
                <a:t>LIDERAZGO</a:t>
              </a:r>
            </a:p>
          </p:txBody>
        </p:sp>
      </p:grpSp>
      <p:grpSp>
        <p:nvGrpSpPr>
          <p:cNvPr id="6" name="25 Grupo"/>
          <p:cNvGrpSpPr>
            <a:grpSpLocks/>
          </p:cNvGrpSpPr>
          <p:nvPr/>
        </p:nvGrpSpPr>
        <p:grpSpPr bwMode="auto">
          <a:xfrm>
            <a:off x="785813" y="2398713"/>
            <a:ext cx="6327775" cy="884237"/>
            <a:chOff x="1095375" y="3116262"/>
            <a:chExt cx="6327775" cy="884943"/>
          </a:xfrm>
        </p:grpSpPr>
        <p:grpSp>
          <p:nvGrpSpPr>
            <p:cNvPr id="13330" name="Group 8"/>
            <p:cNvGrpSpPr>
              <a:grpSpLocks/>
            </p:cNvGrpSpPr>
            <p:nvPr/>
          </p:nvGrpSpPr>
          <p:grpSpPr bwMode="auto">
            <a:xfrm>
              <a:off x="1095375" y="3116262"/>
              <a:ext cx="6120886" cy="884943"/>
              <a:chOff x="1296" y="1824"/>
              <a:chExt cx="2779" cy="346"/>
            </a:xfrm>
          </p:grpSpPr>
          <p:sp>
            <p:nvSpPr>
              <p:cNvPr id="16" name="AutoShape 9"/>
              <p:cNvSpPr>
                <a:spLocks noChangeArrowheads="1"/>
              </p:cNvSpPr>
              <p:nvPr/>
            </p:nvSpPr>
            <p:spPr bwMode="gray">
              <a:xfrm>
                <a:off x="1536" y="1899"/>
                <a:ext cx="2539" cy="215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accent1"/>
                  </a:gs>
                  <a:gs pos="50000">
                    <a:schemeClr val="accent1">
                      <a:gamma/>
                      <a:tint val="73725"/>
                      <a:invGamma/>
                    </a:schemeClr>
                  </a:gs>
                  <a:gs pos="100000">
                    <a:schemeClr val="accent1"/>
                  </a:gs>
                </a:gsLst>
                <a:lin ang="5400000" scaled="1"/>
              </a:gradFill>
              <a:ln w="12700" algn="ctr">
                <a:solidFill>
                  <a:schemeClr val="bg1"/>
                </a:solidFill>
                <a:round/>
                <a:headEnd/>
                <a:tailEnd/>
              </a:ln>
              <a:effectLst>
                <a:outerShdw dist="99190" dir="2388334" algn="ctr" rotWithShape="0">
                  <a:srgbClr val="333333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s-ES_tradnl" sz="3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7" name="AutoShape 10"/>
              <p:cNvSpPr>
                <a:spLocks noChangeArrowheads="1"/>
              </p:cNvSpPr>
              <p:nvPr/>
            </p:nvSpPr>
            <p:spPr bwMode="gray">
              <a:xfrm>
                <a:off x="1296" y="1824"/>
                <a:ext cx="378" cy="346"/>
              </a:xfrm>
              <a:prstGeom prst="diamond">
                <a:avLst/>
              </a:pr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lin ang="5400000" scaled="1"/>
              </a:gradFill>
              <a:ln w="25400" algn="ctr">
                <a:solidFill>
                  <a:schemeClr val="bg1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333333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s-ES_tradnl" sz="3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cs"/>
                </a:endParaRPr>
              </a:p>
            </p:txBody>
          </p:sp>
          <p:sp>
            <p:nvSpPr>
              <p:cNvPr id="18" name="Text Box 12"/>
              <p:cNvSpPr txBox="1">
                <a:spLocks noChangeArrowheads="1"/>
              </p:cNvSpPr>
              <p:nvPr/>
            </p:nvSpPr>
            <p:spPr bwMode="gray">
              <a:xfrm>
                <a:off x="1404" y="1890"/>
                <a:ext cx="200" cy="25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+mn-cs"/>
                  </a:rPr>
                  <a:t>2</a:t>
                </a:r>
                <a:endParaRPr lang="es-ES_tradnl" sz="36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+mn-cs"/>
                </a:endParaRPr>
              </a:p>
            </p:txBody>
          </p:sp>
        </p:grpSp>
        <p:sp>
          <p:nvSpPr>
            <p:cNvPr id="38" name="13 Rectángulo"/>
            <p:cNvSpPr>
              <a:spLocks noChangeArrowheads="1"/>
            </p:cNvSpPr>
            <p:nvPr/>
          </p:nvSpPr>
          <p:spPr bwMode="auto">
            <a:xfrm>
              <a:off x="2125662" y="3246541"/>
              <a:ext cx="5297488" cy="64662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spcBef>
                  <a:spcPct val="0"/>
                </a:spcBef>
                <a:buFontTx/>
                <a:buNone/>
                <a:defRPr/>
              </a:pPr>
              <a:r>
                <a:rPr lang="es-CL" altLang="es-ES" sz="36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  <a:cs typeface="+mn-cs"/>
                </a:rPr>
                <a:t>        EXCELENCIA</a:t>
              </a:r>
              <a:endParaRPr lang="es-ES_tradnl" altLang="es-E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+mn-cs"/>
              </a:endParaRPr>
            </a:p>
          </p:txBody>
        </p:sp>
      </p:grp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12712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40000"/>
              </a:lnSpc>
              <a:defRPr/>
            </a:pPr>
            <a:endParaRPr lang="es-ES_tradnl" sz="48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algn="ctr">
              <a:defRPr/>
            </a:pPr>
            <a:r>
              <a:rPr lang="es-ES_tradnl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Arial" pitchFamily="34" charset="0"/>
              </a:rPr>
              <a:t>V A L O R E S</a:t>
            </a:r>
          </a:p>
        </p:txBody>
      </p:sp>
      <p:grpSp>
        <p:nvGrpSpPr>
          <p:cNvPr id="10" name="40 Grupo"/>
          <p:cNvGrpSpPr>
            <a:grpSpLocks/>
          </p:cNvGrpSpPr>
          <p:nvPr/>
        </p:nvGrpSpPr>
        <p:grpSpPr bwMode="auto">
          <a:xfrm>
            <a:off x="1857375" y="5214938"/>
            <a:ext cx="6524625" cy="871537"/>
            <a:chOff x="1357340" y="3643322"/>
            <a:chExt cx="5775892" cy="871135"/>
          </a:xfrm>
        </p:grpSpPr>
        <p:grpSp>
          <p:nvGrpSpPr>
            <p:cNvPr id="13325" name="Group 13"/>
            <p:cNvGrpSpPr>
              <a:grpSpLocks/>
            </p:cNvGrpSpPr>
            <p:nvPr/>
          </p:nvGrpSpPr>
          <p:grpSpPr bwMode="auto">
            <a:xfrm>
              <a:off x="1357340" y="3643322"/>
              <a:ext cx="5775892" cy="871135"/>
              <a:chOff x="1296" y="1824"/>
              <a:chExt cx="2899" cy="341"/>
            </a:xfrm>
          </p:grpSpPr>
          <p:sp>
            <p:nvSpPr>
              <p:cNvPr id="29" name="AutoShape 14"/>
              <p:cNvSpPr>
                <a:spLocks noChangeArrowheads="1"/>
              </p:cNvSpPr>
              <p:nvPr/>
            </p:nvSpPr>
            <p:spPr bwMode="gray">
              <a:xfrm>
                <a:off x="1536" y="1899"/>
                <a:ext cx="2659" cy="238"/>
              </a:xfrm>
              <a:prstGeom prst="roundRect">
                <a:avLst>
                  <a:gd name="adj" fmla="val 16667"/>
                </a:avLst>
              </a:prstGeom>
              <a:solidFill>
                <a:srgbClr val="FFC000"/>
              </a:solidFill>
              <a:ln w="12700" algn="ctr">
                <a:solidFill>
                  <a:schemeClr val="bg1"/>
                </a:solidFill>
                <a:round/>
                <a:headEnd/>
                <a:tailEnd/>
              </a:ln>
              <a:effectLst>
                <a:outerShdw dist="99190" dir="2388334" algn="ctr" rotWithShape="0">
                  <a:srgbClr val="333333">
                    <a:alpha val="50000"/>
                  </a:srgbClr>
                </a:outerShdw>
              </a:effec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hangingPunct="0">
                  <a:spcBef>
                    <a:spcPct val="0"/>
                  </a:spcBef>
                  <a:buFontTx/>
                  <a:buNone/>
                  <a:defRPr/>
                </a:pPr>
                <a:endParaRPr lang="es-ES_tradnl" altLang="es-ES" sz="3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cs"/>
                </a:endParaRPr>
              </a:p>
            </p:txBody>
          </p:sp>
          <p:sp>
            <p:nvSpPr>
              <p:cNvPr id="30" name="AutoShape 15"/>
              <p:cNvSpPr>
                <a:spLocks noChangeArrowheads="1"/>
              </p:cNvSpPr>
              <p:nvPr/>
            </p:nvSpPr>
            <p:spPr bwMode="gray">
              <a:xfrm>
                <a:off x="1296" y="1824"/>
                <a:ext cx="391" cy="341"/>
              </a:xfrm>
              <a:prstGeom prst="diamond">
                <a:avLst/>
              </a:prstGeom>
              <a:solidFill>
                <a:srgbClr val="FFC000"/>
              </a:solidFill>
              <a:ln w="25400" algn="ctr">
                <a:solidFill>
                  <a:schemeClr val="bg1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333333">
                    <a:alpha val="50000"/>
                  </a:srgbClr>
                </a:outerShdw>
              </a:effec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0" hangingPunct="0">
                  <a:spcBef>
                    <a:spcPct val="0"/>
                  </a:spcBef>
                  <a:buFontTx/>
                  <a:buNone/>
                  <a:defRPr/>
                </a:pPr>
                <a:endParaRPr lang="es-ES_tradnl" altLang="es-ES" sz="3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cs"/>
                </a:endParaRPr>
              </a:p>
            </p:txBody>
          </p:sp>
          <p:sp>
            <p:nvSpPr>
              <p:cNvPr id="31" name="Text Box 17"/>
              <p:cNvSpPr txBox="1">
                <a:spLocks noChangeArrowheads="1"/>
              </p:cNvSpPr>
              <p:nvPr/>
            </p:nvSpPr>
            <p:spPr bwMode="gray">
              <a:xfrm>
                <a:off x="1404" y="1878"/>
                <a:ext cx="196" cy="25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+mn-cs"/>
                  </a:rPr>
                  <a:t>5</a:t>
                </a:r>
                <a:endParaRPr lang="es-ES_tradnl" sz="36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+mn-cs"/>
                </a:endParaRPr>
              </a:p>
            </p:txBody>
          </p:sp>
        </p:grpSp>
        <p:sp>
          <p:nvSpPr>
            <p:cNvPr id="28" name="25 Rectángulo"/>
            <p:cNvSpPr/>
            <p:nvPr/>
          </p:nvSpPr>
          <p:spPr>
            <a:xfrm>
              <a:off x="3031084" y="3854362"/>
              <a:ext cx="2247117" cy="5918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eaLnBrk="0" hangingPunct="0">
                <a:lnSpc>
                  <a:spcPct val="90000"/>
                </a:lnSpc>
                <a:defRPr/>
              </a:pPr>
              <a:r>
                <a:rPr lang="es-CL" sz="36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  <a:cs typeface="+mn-cs"/>
                </a:rPr>
                <a:t>INTEGRIDAD</a:t>
              </a:r>
            </a:p>
          </p:txBody>
        </p:sp>
      </p:grpSp>
      <p:grpSp>
        <p:nvGrpSpPr>
          <p:cNvPr id="14" name="25 Grupo"/>
          <p:cNvGrpSpPr>
            <a:grpSpLocks/>
          </p:cNvGrpSpPr>
          <p:nvPr/>
        </p:nvGrpSpPr>
        <p:grpSpPr bwMode="auto">
          <a:xfrm>
            <a:off x="1500188" y="4313238"/>
            <a:ext cx="6327775" cy="885825"/>
            <a:chOff x="1095375" y="3116262"/>
            <a:chExt cx="6327775" cy="884943"/>
          </a:xfrm>
        </p:grpSpPr>
        <p:grpSp>
          <p:nvGrpSpPr>
            <p:cNvPr id="13320" name="Group 8"/>
            <p:cNvGrpSpPr>
              <a:grpSpLocks/>
            </p:cNvGrpSpPr>
            <p:nvPr/>
          </p:nvGrpSpPr>
          <p:grpSpPr bwMode="auto">
            <a:xfrm>
              <a:off x="1095375" y="3116257"/>
              <a:ext cx="6120886" cy="884942"/>
              <a:chOff x="1296" y="1824"/>
              <a:chExt cx="2779" cy="346"/>
            </a:xfrm>
          </p:grpSpPr>
          <p:sp>
            <p:nvSpPr>
              <p:cNvPr id="35" name="AutoShape 9"/>
              <p:cNvSpPr>
                <a:spLocks noChangeArrowheads="1"/>
              </p:cNvSpPr>
              <p:nvPr/>
            </p:nvSpPr>
            <p:spPr bwMode="gray">
              <a:xfrm>
                <a:off x="1536" y="1899"/>
                <a:ext cx="2539" cy="215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ln w="12700" algn="ctr">
                <a:solidFill>
                  <a:schemeClr val="bg1"/>
                </a:solidFill>
                <a:round/>
                <a:headEnd/>
                <a:tailEnd/>
              </a:ln>
              <a:effectLst>
                <a:outerShdw dist="99190" dir="2388334" algn="ctr" rotWithShape="0">
                  <a:srgbClr val="333333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s-ES_tradnl" sz="3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36" name="AutoShape 10"/>
              <p:cNvSpPr>
                <a:spLocks noChangeArrowheads="1"/>
              </p:cNvSpPr>
              <p:nvPr/>
            </p:nvSpPr>
            <p:spPr bwMode="gray">
              <a:xfrm>
                <a:off x="1296" y="1824"/>
                <a:ext cx="378" cy="346"/>
              </a:xfrm>
              <a:prstGeom prst="diamond">
                <a:avLst/>
              </a:prstGeom>
              <a:gradFill rotWithShape="1"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ln w="25400" algn="ctr">
                <a:solidFill>
                  <a:schemeClr val="bg1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333333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s-ES_tradnl" sz="3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cs"/>
                </a:endParaRPr>
              </a:p>
            </p:txBody>
          </p:sp>
          <p:sp>
            <p:nvSpPr>
              <p:cNvPr id="37" name="Text Box 12"/>
              <p:cNvSpPr txBox="1">
                <a:spLocks noChangeArrowheads="1"/>
              </p:cNvSpPr>
              <p:nvPr/>
            </p:nvSpPr>
            <p:spPr bwMode="gray">
              <a:xfrm>
                <a:off x="1404" y="1890"/>
                <a:ext cx="200" cy="25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+mn-cs"/>
                  </a:rPr>
                  <a:t>4</a:t>
                </a:r>
                <a:endParaRPr lang="es-ES_tradnl" sz="36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+mn-cs"/>
                </a:endParaRPr>
              </a:p>
            </p:txBody>
          </p:sp>
        </p:grpSp>
        <p:sp>
          <p:nvSpPr>
            <p:cNvPr id="34" name="13 Rectángulo"/>
            <p:cNvSpPr>
              <a:spLocks noChangeArrowheads="1"/>
            </p:cNvSpPr>
            <p:nvPr/>
          </p:nvSpPr>
          <p:spPr bwMode="auto">
            <a:xfrm>
              <a:off x="2125662" y="3246307"/>
              <a:ext cx="5297488" cy="64705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spcBef>
                  <a:spcPct val="0"/>
                </a:spcBef>
                <a:buFontTx/>
                <a:buNone/>
                <a:defRPr/>
              </a:pPr>
              <a:r>
                <a:rPr lang="es-CL" altLang="es-ES" sz="36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  <a:cs typeface="+mn-cs"/>
                </a:rPr>
                <a:t>        RESPETO	</a:t>
              </a:r>
              <a:endParaRPr lang="es-ES_tradnl" altLang="es-E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+mn-cs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Line 12"/>
          <p:cNvSpPr>
            <a:spLocks noChangeShapeType="1"/>
          </p:cNvSpPr>
          <p:nvPr/>
        </p:nvSpPr>
        <p:spPr bwMode="auto">
          <a:xfrm>
            <a:off x="0" y="6742113"/>
            <a:ext cx="6804025" cy="0"/>
          </a:xfrm>
          <a:prstGeom prst="line">
            <a:avLst/>
          </a:prstGeom>
          <a:noFill/>
          <a:ln w="9525">
            <a:solidFill>
              <a:srgbClr val="FF9933"/>
            </a:solidFill>
            <a:round/>
            <a:headEnd/>
            <a:tailEnd/>
          </a:ln>
        </p:spPr>
        <p:txBody>
          <a:bodyPr wrap="none"/>
          <a:lstStyle/>
          <a:p>
            <a:endParaRPr lang="es-CL"/>
          </a:p>
        </p:txBody>
      </p:sp>
      <p:sp>
        <p:nvSpPr>
          <p:cNvPr id="14339" name="Text Box 10"/>
          <p:cNvSpPr txBox="1">
            <a:spLocks noChangeArrowheads="1"/>
          </p:cNvSpPr>
          <p:nvPr/>
        </p:nvSpPr>
        <p:spPr bwMode="auto">
          <a:xfrm>
            <a:off x="1828800" y="214313"/>
            <a:ext cx="184150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endParaRPr lang="es-ES" sz="4000">
              <a:solidFill>
                <a:srgbClr val="C00000"/>
              </a:solidFill>
              <a:latin typeface="Neuropol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571500" y="1357313"/>
          <a:ext cx="7429552" cy="46434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295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6373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36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Mejorar el SIMCE de 2° medio en nuestros establecimientos.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Lograr el promedio nacional para el Segmento Socio Económico en 2 años y superarlo en 4 años.</a:t>
                      </a:r>
                      <a:endParaRPr lang="es-E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91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Mejorar los índices de educación de los establecimientos. </a:t>
                      </a:r>
                      <a:endParaRPr lang="es-ES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Obtener excelencia académica y mejor </a:t>
                      </a:r>
                      <a:r>
                        <a:rPr lang="es-CL" sz="1800" b="1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empleabilidad</a:t>
                      </a:r>
                      <a:r>
                        <a:rPr lang="es-CL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lang="es-E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5824">
                <a:tc>
                  <a:txBody>
                    <a:bodyPr/>
                    <a:lstStyle/>
                    <a:p>
                      <a:r>
                        <a:rPr lang="es-CL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Optimizar los recursos para mejora de nuestros establecimientos en el área pedagógica y de gestión. </a:t>
                      </a:r>
                      <a:endParaRPr lang="es-E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5824">
                <a:tc>
                  <a:txBody>
                    <a:bodyPr/>
                    <a:lstStyle/>
                    <a:p>
                      <a:r>
                        <a:rPr lang="es-CL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Potenciar la carrera docente dando oportunidades de perfeccionamiento a todos los funcionarios.</a:t>
                      </a:r>
                      <a:endParaRPr lang="es-E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22606">
                <a:tc>
                  <a:txBody>
                    <a:bodyPr/>
                    <a:lstStyle/>
                    <a:p>
                      <a:r>
                        <a:rPr lang="es-CL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Establecer un plan de acompañamiento docente de acuerdo a lo establecido en el MBE (Marco de la Buena Enseñanza) y la nueva carrera docente en el plazo de dos años. </a:t>
                      </a:r>
                      <a:endParaRPr lang="es-E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4836" name="6 Rectángulo"/>
          <p:cNvSpPr>
            <a:spLocks noChangeArrowheads="1"/>
          </p:cNvSpPr>
          <p:nvPr/>
        </p:nvSpPr>
        <p:spPr bwMode="auto">
          <a:xfrm>
            <a:off x="428625" y="285750"/>
            <a:ext cx="715803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ES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OBJETIVOS ESTRATÉGICOS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Faceta">
  <a:themeElements>
    <a:clrScheme name="Azul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aceta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17747</TotalTime>
  <Words>686</Words>
  <Application>Microsoft Office PowerPoint</Application>
  <PresentationFormat>Presentación en pantalla (4:3)</PresentationFormat>
  <Paragraphs>121</Paragraphs>
  <Slides>25</Slides>
  <Notes>7</Notes>
  <HiddenSlides>0</HiddenSlides>
  <MMClips>0</MMClips>
  <ScaleCrop>false</ScaleCrop>
  <HeadingPairs>
    <vt:vector size="8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7" baseType="lpstr">
      <vt:lpstr>Arial</vt:lpstr>
      <vt:lpstr>Arial Narrow</vt:lpstr>
      <vt:lpstr>Calibri</vt:lpstr>
      <vt:lpstr>Comic Sans MS</vt:lpstr>
      <vt:lpstr>Neuropol</vt:lpstr>
      <vt:lpstr>Tahoma</vt:lpstr>
      <vt:lpstr>Times New Roman</vt:lpstr>
      <vt:lpstr>Trebuchet MS</vt:lpstr>
      <vt:lpstr>Wingdings</vt:lpstr>
      <vt:lpstr>Wingdings 3</vt:lpstr>
      <vt:lpstr>Faceta</vt:lpstr>
      <vt:lpstr>Fotografía de Photo Editor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Gustavo</dc:creator>
  <cp:lastModifiedBy>Cristian Figueroa</cp:lastModifiedBy>
  <cp:revision>248</cp:revision>
  <dcterms:created xsi:type="dcterms:W3CDTF">2012-03-12T15:05:56Z</dcterms:created>
  <dcterms:modified xsi:type="dcterms:W3CDTF">2025-04-08T21:23:43Z</dcterms:modified>
</cp:coreProperties>
</file>